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591" r:id="rId2"/>
    <p:sldId id="592" r:id="rId3"/>
    <p:sldId id="597" r:id="rId4"/>
    <p:sldId id="647" r:id="rId5"/>
    <p:sldId id="648" r:id="rId6"/>
    <p:sldId id="649" r:id="rId7"/>
    <p:sldId id="650" r:id="rId8"/>
    <p:sldId id="651" r:id="rId9"/>
    <p:sldId id="652" r:id="rId10"/>
    <p:sldId id="653" r:id="rId11"/>
    <p:sldId id="655" r:id="rId12"/>
    <p:sldId id="656" r:id="rId13"/>
    <p:sldId id="693" r:id="rId14"/>
    <p:sldId id="694" r:id="rId15"/>
    <p:sldId id="695" r:id="rId16"/>
    <p:sldId id="696" r:id="rId17"/>
    <p:sldId id="697" r:id="rId18"/>
    <p:sldId id="698" r:id="rId19"/>
    <p:sldId id="699" r:id="rId20"/>
    <p:sldId id="644" r:id="rId21"/>
    <p:sldId id="657" r:id="rId22"/>
    <p:sldId id="658" r:id="rId23"/>
    <p:sldId id="659" r:id="rId24"/>
    <p:sldId id="660" r:id="rId25"/>
    <p:sldId id="661" r:id="rId26"/>
    <p:sldId id="662" r:id="rId27"/>
    <p:sldId id="663" r:id="rId28"/>
    <p:sldId id="664" r:id="rId29"/>
    <p:sldId id="665" r:id="rId30"/>
    <p:sldId id="666" r:id="rId31"/>
    <p:sldId id="667" r:id="rId32"/>
    <p:sldId id="668" r:id="rId33"/>
    <p:sldId id="669" r:id="rId34"/>
    <p:sldId id="670" r:id="rId35"/>
    <p:sldId id="671" r:id="rId36"/>
    <p:sldId id="672" r:id="rId37"/>
    <p:sldId id="673" r:id="rId38"/>
    <p:sldId id="674" r:id="rId39"/>
    <p:sldId id="675" r:id="rId40"/>
    <p:sldId id="676" r:id="rId41"/>
    <p:sldId id="677" r:id="rId42"/>
    <p:sldId id="678" r:id="rId43"/>
    <p:sldId id="679" r:id="rId44"/>
    <p:sldId id="680" r:id="rId45"/>
    <p:sldId id="681" r:id="rId46"/>
    <p:sldId id="682" r:id="rId47"/>
    <p:sldId id="683" r:id="rId48"/>
    <p:sldId id="684" r:id="rId49"/>
    <p:sldId id="685" r:id="rId50"/>
    <p:sldId id="686" r:id="rId51"/>
    <p:sldId id="687" r:id="rId52"/>
    <p:sldId id="688" r:id="rId53"/>
    <p:sldId id="689" r:id="rId54"/>
    <p:sldId id="690" r:id="rId55"/>
    <p:sldId id="691" r:id="rId56"/>
    <p:sldId id="645" r:id="rId57"/>
    <p:sldId id="700" r:id="rId58"/>
    <p:sldId id="701" r:id="rId59"/>
    <p:sldId id="702" r:id="rId60"/>
    <p:sldId id="703" r:id="rId61"/>
    <p:sldId id="704" r:id="rId62"/>
    <p:sldId id="705" r:id="rId63"/>
    <p:sldId id="706" r:id="rId64"/>
    <p:sldId id="707" r:id="rId65"/>
    <p:sldId id="708" r:id="rId66"/>
    <p:sldId id="709" r:id="rId67"/>
    <p:sldId id="710" r:id="rId68"/>
    <p:sldId id="711" r:id="rId69"/>
    <p:sldId id="712" r:id="rId70"/>
    <p:sldId id="642" r:id="rId71"/>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F3300"/>
    <a:srgbClr val="F27564"/>
    <a:srgbClr val="C35D09"/>
    <a:srgbClr val="F88A68"/>
    <a:srgbClr val="E46C0A"/>
    <a:srgbClr val="F59D67"/>
    <a:srgbClr val="F8835E"/>
    <a:srgbClr val="F8A662"/>
    <a:srgbClr val="D16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2102" autoAdjust="0"/>
  </p:normalViewPr>
  <p:slideViewPr>
    <p:cSldViewPr>
      <p:cViewPr varScale="1">
        <p:scale>
          <a:sx n="103" d="100"/>
          <a:sy n="103" d="100"/>
        </p:scale>
        <p:origin x="15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discodered.umhnet.es\qy_prepatrico$\presupuesto\CICLO%20PRESUPUESTARIO\01-ELABORACIONES\PRESUPUESTOS%202022\09-Borradores\PRESUPCOMPARATIVO%202022-2021.%20v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hart>
    <c:title>
      <c:tx>
        <c:rich>
          <a:bodyPr/>
          <a:lstStyle/>
          <a:p>
            <a:pPr>
              <a:defRPr sz="1000" b="0" i="0" u="none" strike="noStrike" baseline="0">
                <a:solidFill>
                  <a:srgbClr val="000000"/>
                </a:solidFill>
                <a:latin typeface="Calibri"/>
                <a:ea typeface="Calibri"/>
                <a:cs typeface="Calibri"/>
              </a:defRPr>
            </a:pPr>
            <a:r>
              <a:rPr lang="es-ES" sz="1800" b="1" i="0" u="none" strike="noStrike" baseline="0">
                <a:solidFill>
                  <a:srgbClr val="969696"/>
                </a:solidFill>
                <a:latin typeface="Calibri"/>
                <a:cs typeface="Calibri"/>
              </a:rPr>
              <a:t>Operaciones No Financieras Detalle tipo de Operaciones</a:t>
            </a:r>
          </a:p>
          <a:p>
            <a:pPr>
              <a:defRPr sz="1000" b="0" i="0" u="none" strike="noStrike" baseline="0">
                <a:solidFill>
                  <a:srgbClr val="000000"/>
                </a:solidFill>
                <a:latin typeface="Calibri"/>
                <a:ea typeface="Calibri"/>
                <a:cs typeface="Calibri"/>
              </a:defRPr>
            </a:pPr>
            <a:r>
              <a:rPr lang="es-ES" sz="1800" b="1" i="0" u="none" strike="noStrike" baseline="0">
                <a:solidFill>
                  <a:srgbClr val="99CCFF"/>
                </a:solidFill>
                <a:latin typeface="Calibri"/>
                <a:cs typeface="Calibri"/>
              </a:rPr>
              <a:t>Presupuesto 2022</a:t>
            </a:r>
          </a:p>
          <a:p>
            <a:pPr>
              <a:defRPr sz="1000" b="0" i="0" u="none" strike="noStrike" baseline="0">
                <a:solidFill>
                  <a:srgbClr val="000000"/>
                </a:solidFill>
                <a:latin typeface="Calibri"/>
                <a:ea typeface="Calibri"/>
                <a:cs typeface="Calibri"/>
              </a:defRPr>
            </a:pPr>
            <a:endParaRPr lang="es-ES" sz="1800" b="1" i="0" u="none" strike="noStrike" baseline="0">
              <a:solidFill>
                <a:srgbClr val="99CCFF"/>
              </a:solidFill>
              <a:latin typeface="Calibri"/>
              <a:cs typeface="Calibri"/>
            </a:endParaRPr>
          </a:p>
        </c:rich>
      </c:tx>
      <c:layout>
        <c:manualLayout>
          <c:xMode val="edge"/>
          <c:yMode val="edge"/>
          <c:x val="0.11675925925925926"/>
          <c:y val="1.8437082157183183E-3"/>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34240081533056654"/>
          <c:y val="0.21931818752101495"/>
          <c:w val="0.65759918466943346"/>
          <c:h val="0.64929063599363657"/>
        </c:manualLayout>
      </c:layout>
      <c:bar3DChart>
        <c:barDir val="col"/>
        <c:grouping val="stacked"/>
        <c:varyColors val="0"/>
        <c:ser>
          <c:idx val="0"/>
          <c:order val="0"/>
          <c:tx>
            <c:strRef>
              <c:f>ESTABPSTARIA!$G$10</c:f>
              <c:strCache>
                <c:ptCount val="1"/>
                <c:pt idx="0">
                  <c:v>OPERACIONES CORRIENTES</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387C-4AB8-9AE7-B9326D5498C2}"/>
              </c:ext>
            </c:extLst>
          </c:dPt>
          <c:dPt>
            <c:idx val="1"/>
            <c:invertIfNegative val="0"/>
            <c:bubble3D val="0"/>
            <c:spPr>
              <a:solidFill>
                <a:srgbClr val="FF0000"/>
              </a:solidFill>
            </c:spPr>
            <c:extLst>
              <c:ext xmlns:c16="http://schemas.microsoft.com/office/drawing/2014/chart" uri="{C3380CC4-5D6E-409C-BE32-E72D297353CC}">
                <c16:uniqueId val="{00000003-387C-4AB8-9AE7-B9326D5498C2}"/>
              </c:ext>
            </c:extLst>
          </c:dPt>
          <c:cat>
            <c:strRef>
              <c:f>ESTABPSTARIA!$F$11:$F$12</c:f>
              <c:strCache>
                <c:ptCount val="2"/>
                <c:pt idx="0">
                  <c:v>INGRESOS</c:v>
                </c:pt>
                <c:pt idx="1">
                  <c:v>GASTOS</c:v>
                </c:pt>
              </c:strCache>
            </c:strRef>
          </c:cat>
          <c:val>
            <c:numRef>
              <c:f>ESTABPSTARIA!$G$11:$G$12</c:f>
              <c:numCache>
                <c:formatCode>#,##0.00</c:formatCode>
                <c:ptCount val="2"/>
                <c:pt idx="0">
                  <c:v>109826059.3</c:v>
                </c:pt>
                <c:pt idx="1">
                  <c:v>104577586.14</c:v>
                </c:pt>
              </c:numCache>
            </c:numRef>
          </c:val>
          <c:extLst>
            <c:ext xmlns:c16="http://schemas.microsoft.com/office/drawing/2014/chart" uri="{C3380CC4-5D6E-409C-BE32-E72D297353CC}">
              <c16:uniqueId val="{00000004-387C-4AB8-9AE7-B9326D5498C2}"/>
            </c:ext>
          </c:extLst>
        </c:ser>
        <c:ser>
          <c:idx val="1"/>
          <c:order val="1"/>
          <c:tx>
            <c:strRef>
              <c:f>ESTABPSTARIA!$H$10</c:f>
              <c:strCache>
                <c:ptCount val="1"/>
                <c:pt idx="0">
                  <c:v>OPERACIONES DE CAPITAL</c:v>
                </c:pt>
              </c:strCache>
            </c:strRef>
          </c:tx>
          <c:spPr>
            <a:solidFill>
              <a:srgbClr val="0070C0"/>
            </a:solidFill>
          </c:spPr>
          <c:invertIfNegative val="0"/>
          <c:cat>
            <c:strRef>
              <c:f>ESTABPSTARIA!$F$11:$F$12</c:f>
              <c:strCache>
                <c:ptCount val="2"/>
                <c:pt idx="0">
                  <c:v>INGRESOS</c:v>
                </c:pt>
                <c:pt idx="1">
                  <c:v>GASTOS</c:v>
                </c:pt>
              </c:strCache>
            </c:strRef>
          </c:cat>
          <c:val>
            <c:numRef>
              <c:f>ESTABPSTARIA!$H$11:$H$12</c:f>
              <c:numCache>
                <c:formatCode>#,##0.00</c:formatCode>
                <c:ptCount val="2"/>
                <c:pt idx="0">
                  <c:v>8848004</c:v>
                </c:pt>
                <c:pt idx="1">
                  <c:v>14070807.859999999</c:v>
                </c:pt>
              </c:numCache>
            </c:numRef>
          </c:val>
          <c:extLst>
            <c:ext xmlns:c16="http://schemas.microsoft.com/office/drawing/2014/chart" uri="{C3380CC4-5D6E-409C-BE32-E72D297353CC}">
              <c16:uniqueId val="{00000005-387C-4AB8-9AE7-B9326D5498C2}"/>
            </c:ext>
          </c:extLst>
        </c:ser>
        <c:dLbls>
          <c:showLegendKey val="0"/>
          <c:showVal val="0"/>
          <c:showCatName val="0"/>
          <c:showSerName val="0"/>
          <c:showPercent val="0"/>
          <c:showBubbleSize val="0"/>
        </c:dLbls>
        <c:gapWidth val="95"/>
        <c:gapDepth val="95"/>
        <c:shape val="box"/>
        <c:axId val="1290842431"/>
        <c:axId val="1"/>
        <c:axId val="0"/>
      </c:bar3DChart>
      <c:catAx>
        <c:axId val="1290842431"/>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ES"/>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s-ES"/>
                  <a:t>Euros</a:t>
                </a:r>
              </a:p>
            </c:rich>
          </c:tx>
          <c:overlay val="0"/>
          <c:spPr>
            <a:noFill/>
            <a:ln w="25400">
              <a:noFill/>
            </a:ln>
          </c:spPr>
        </c:title>
        <c:numFmt formatCode="#,##0.0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ES"/>
          </a:p>
        </c:txPr>
        <c:crossAx val="1290842431"/>
        <c:crosses val="autoZero"/>
        <c:crossBetween val="between"/>
      </c:valAx>
      <c:dTable>
        <c:showHorzBorder val="1"/>
        <c:showVertBorder val="1"/>
        <c:showOutline val="1"/>
        <c:showKeys val="1"/>
        <c:txPr>
          <a:bodyPr/>
          <a:lstStyle/>
          <a:p>
            <a:pPr rtl="0">
              <a:defRPr sz="1000" b="0" i="0" u="none" strike="noStrike" baseline="0">
                <a:solidFill>
                  <a:srgbClr val="000000"/>
                </a:solidFill>
                <a:latin typeface="Calibri"/>
                <a:ea typeface="Calibri"/>
                <a:cs typeface="Calibri"/>
              </a:defRPr>
            </a:pPr>
            <a:endParaRPr lang="es-ES"/>
          </a:p>
        </c:txPr>
      </c:dTable>
      <c:spPr>
        <a:noFill/>
        <a:ln w="25400">
          <a:no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64826-7800-41BF-A2CD-571821590258}"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s-ES"/>
        </a:p>
      </dgm:t>
    </dgm:pt>
    <dgm:pt modelId="{9A73818E-3422-4130-885F-DAF26C1ED409}">
      <dgm:prSet/>
      <dgm:spPr/>
      <dgm:t>
        <a:bodyPr/>
        <a:lstStyle/>
        <a:p>
          <a:pPr rtl="0"/>
          <a:r>
            <a:rPr lang="es-ES" smtClean="0"/>
            <a:t>Para calcular la tasa de reposición de efectivos: se computarán los ceses </a:t>
          </a:r>
          <a:endParaRPr lang="es-ES"/>
        </a:p>
      </dgm:t>
    </dgm:pt>
    <dgm:pt modelId="{311AE8FC-1EDE-485C-A29F-233E4396B5D1}" type="parTrans" cxnId="{DAA43B06-6165-4620-805B-0C3D6DE2E83F}">
      <dgm:prSet/>
      <dgm:spPr/>
      <dgm:t>
        <a:bodyPr/>
        <a:lstStyle/>
        <a:p>
          <a:endParaRPr lang="es-ES"/>
        </a:p>
      </dgm:t>
    </dgm:pt>
    <dgm:pt modelId="{2662787F-F129-4260-9528-1DFA92DADC45}" type="sibTrans" cxnId="{DAA43B06-6165-4620-805B-0C3D6DE2E83F}">
      <dgm:prSet/>
      <dgm:spPr/>
      <dgm:t>
        <a:bodyPr/>
        <a:lstStyle/>
        <a:p>
          <a:endParaRPr lang="es-ES"/>
        </a:p>
      </dgm:t>
    </dgm:pt>
    <dgm:pt modelId="{4CC4462D-7A60-4A07-91F8-D81D8E78FDD9}">
      <dgm:prSet custT="1"/>
      <dgm:spPr/>
      <dgm:t>
        <a:bodyPr/>
        <a:lstStyle/>
        <a:p>
          <a:pPr rtl="0"/>
          <a:r>
            <a:rPr lang="es-ES" sz="3600" dirty="0" smtClean="0"/>
            <a:t>por jubilación, fallecimiento, renuncia</a:t>
          </a:r>
          <a:endParaRPr lang="es-ES" sz="3600" dirty="0"/>
        </a:p>
      </dgm:t>
    </dgm:pt>
    <dgm:pt modelId="{401F42BE-DF70-4774-AE09-9155A2449EDA}" type="parTrans" cxnId="{51F8381D-EE86-4018-BD75-50341D45C471}">
      <dgm:prSet/>
      <dgm:spPr/>
      <dgm:t>
        <a:bodyPr/>
        <a:lstStyle/>
        <a:p>
          <a:endParaRPr lang="es-ES"/>
        </a:p>
      </dgm:t>
    </dgm:pt>
    <dgm:pt modelId="{78DFF0EE-0F51-49E7-8E1A-BA1478881F20}" type="sibTrans" cxnId="{51F8381D-EE86-4018-BD75-50341D45C471}">
      <dgm:prSet/>
      <dgm:spPr/>
      <dgm:t>
        <a:bodyPr/>
        <a:lstStyle/>
        <a:p>
          <a:endParaRPr lang="es-ES"/>
        </a:p>
      </dgm:t>
    </dgm:pt>
    <dgm:pt modelId="{AA15BF61-6371-44F0-AA61-7679D417C5CC}">
      <dgm:prSet custT="1"/>
      <dgm:spPr/>
      <dgm:t>
        <a:bodyPr/>
        <a:lstStyle/>
        <a:p>
          <a:pPr rtl="0"/>
          <a:r>
            <a:rPr lang="es-ES" sz="3600" dirty="0" smtClean="0"/>
            <a:t>declaración en situación de excedencia sin reserva de puesto de trabajo</a:t>
          </a:r>
          <a:endParaRPr lang="es-ES" sz="3600" dirty="0"/>
        </a:p>
      </dgm:t>
    </dgm:pt>
    <dgm:pt modelId="{3894D4E8-4848-41E7-BDB0-6403C209C23C}" type="parTrans" cxnId="{9D92F5F1-C691-4749-BACE-D8EC88798C29}">
      <dgm:prSet/>
      <dgm:spPr/>
      <dgm:t>
        <a:bodyPr/>
        <a:lstStyle/>
        <a:p>
          <a:endParaRPr lang="es-ES"/>
        </a:p>
      </dgm:t>
    </dgm:pt>
    <dgm:pt modelId="{78B84422-21D2-42FD-AF80-33E9A0A9220B}" type="sibTrans" cxnId="{9D92F5F1-C691-4749-BACE-D8EC88798C29}">
      <dgm:prSet/>
      <dgm:spPr/>
      <dgm:t>
        <a:bodyPr/>
        <a:lstStyle/>
        <a:p>
          <a:endParaRPr lang="es-ES"/>
        </a:p>
      </dgm:t>
    </dgm:pt>
    <dgm:pt modelId="{BFF978A1-A01B-4673-A326-06023749AE41}" type="pres">
      <dgm:prSet presAssocID="{D7364826-7800-41BF-A2CD-571821590258}" presName="diagram" presStyleCnt="0">
        <dgm:presLayoutVars>
          <dgm:chPref val="1"/>
          <dgm:dir/>
          <dgm:animOne val="branch"/>
          <dgm:animLvl val="lvl"/>
          <dgm:resizeHandles/>
        </dgm:presLayoutVars>
      </dgm:prSet>
      <dgm:spPr/>
      <dgm:t>
        <a:bodyPr/>
        <a:lstStyle/>
        <a:p>
          <a:endParaRPr lang="es-ES"/>
        </a:p>
      </dgm:t>
    </dgm:pt>
    <dgm:pt modelId="{D9256432-CB7E-45EB-9E83-1DB47CD68DC7}" type="pres">
      <dgm:prSet presAssocID="{9A73818E-3422-4130-885F-DAF26C1ED409}" presName="root" presStyleCnt="0"/>
      <dgm:spPr/>
    </dgm:pt>
    <dgm:pt modelId="{46F3041D-518E-4F8E-B93A-F145FDFC6CDA}" type="pres">
      <dgm:prSet presAssocID="{9A73818E-3422-4130-885F-DAF26C1ED409}" presName="rootComposite" presStyleCnt="0"/>
      <dgm:spPr/>
    </dgm:pt>
    <dgm:pt modelId="{534449D8-2699-481B-BC09-DBA725F03647}" type="pres">
      <dgm:prSet presAssocID="{9A73818E-3422-4130-885F-DAF26C1ED409}" presName="rootText" presStyleLbl="node1" presStyleIdx="0" presStyleCnt="1" custScaleX="273116"/>
      <dgm:spPr/>
      <dgm:t>
        <a:bodyPr/>
        <a:lstStyle/>
        <a:p>
          <a:endParaRPr lang="es-ES"/>
        </a:p>
      </dgm:t>
    </dgm:pt>
    <dgm:pt modelId="{4E343302-B9E4-4BED-BB4C-38BE923A90D3}" type="pres">
      <dgm:prSet presAssocID="{9A73818E-3422-4130-885F-DAF26C1ED409}" presName="rootConnector" presStyleLbl="node1" presStyleIdx="0" presStyleCnt="1"/>
      <dgm:spPr/>
      <dgm:t>
        <a:bodyPr/>
        <a:lstStyle/>
        <a:p>
          <a:endParaRPr lang="es-ES"/>
        </a:p>
      </dgm:t>
    </dgm:pt>
    <dgm:pt modelId="{E4C4DBE3-0818-49B0-9EA1-7CE33547B695}" type="pres">
      <dgm:prSet presAssocID="{9A73818E-3422-4130-885F-DAF26C1ED409}" presName="childShape" presStyleCnt="0"/>
      <dgm:spPr/>
    </dgm:pt>
    <dgm:pt modelId="{3D07E200-2966-498C-A155-69A1E5497219}" type="pres">
      <dgm:prSet presAssocID="{401F42BE-DF70-4774-AE09-9155A2449EDA}" presName="Name13" presStyleLbl="parChTrans1D2" presStyleIdx="0" presStyleCnt="2"/>
      <dgm:spPr/>
      <dgm:t>
        <a:bodyPr/>
        <a:lstStyle/>
        <a:p>
          <a:endParaRPr lang="es-ES"/>
        </a:p>
      </dgm:t>
    </dgm:pt>
    <dgm:pt modelId="{7A53EC40-21DA-4DF7-B9DF-4A414BEAF7FB}" type="pres">
      <dgm:prSet presAssocID="{4CC4462D-7A60-4A07-91F8-D81D8E78FDD9}" presName="childText" presStyleLbl="bgAcc1" presStyleIdx="0" presStyleCnt="2" custScaleX="315986">
        <dgm:presLayoutVars>
          <dgm:bulletEnabled val="1"/>
        </dgm:presLayoutVars>
      </dgm:prSet>
      <dgm:spPr/>
      <dgm:t>
        <a:bodyPr/>
        <a:lstStyle/>
        <a:p>
          <a:endParaRPr lang="es-ES"/>
        </a:p>
      </dgm:t>
    </dgm:pt>
    <dgm:pt modelId="{2E238C89-DB82-4BAE-A481-08A6CDFC92EA}" type="pres">
      <dgm:prSet presAssocID="{3894D4E8-4848-41E7-BDB0-6403C209C23C}" presName="Name13" presStyleLbl="parChTrans1D2" presStyleIdx="1" presStyleCnt="2"/>
      <dgm:spPr/>
      <dgm:t>
        <a:bodyPr/>
        <a:lstStyle/>
        <a:p>
          <a:endParaRPr lang="es-ES"/>
        </a:p>
      </dgm:t>
    </dgm:pt>
    <dgm:pt modelId="{33738795-1181-4B95-B265-D1D7924058DD}" type="pres">
      <dgm:prSet presAssocID="{AA15BF61-6371-44F0-AA61-7679D417C5CC}" presName="childText" presStyleLbl="bgAcc1" presStyleIdx="1" presStyleCnt="2" custScaleX="314920" custScaleY="114451">
        <dgm:presLayoutVars>
          <dgm:bulletEnabled val="1"/>
        </dgm:presLayoutVars>
      </dgm:prSet>
      <dgm:spPr/>
      <dgm:t>
        <a:bodyPr/>
        <a:lstStyle/>
        <a:p>
          <a:endParaRPr lang="es-ES"/>
        </a:p>
      </dgm:t>
    </dgm:pt>
  </dgm:ptLst>
  <dgm:cxnLst>
    <dgm:cxn modelId="{51F8381D-EE86-4018-BD75-50341D45C471}" srcId="{9A73818E-3422-4130-885F-DAF26C1ED409}" destId="{4CC4462D-7A60-4A07-91F8-D81D8E78FDD9}" srcOrd="0" destOrd="0" parTransId="{401F42BE-DF70-4774-AE09-9155A2449EDA}" sibTransId="{78DFF0EE-0F51-49E7-8E1A-BA1478881F20}"/>
    <dgm:cxn modelId="{DAA43B06-6165-4620-805B-0C3D6DE2E83F}" srcId="{D7364826-7800-41BF-A2CD-571821590258}" destId="{9A73818E-3422-4130-885F-DAF26C1ED409}" srcOrd="0" destOrd="0" parTransId="{311AE8FC-1EDE-485C-A29F-233E4396B5D1}" sibTransId="{2662787F-F129-4260-9528-1DFA92DADC45}"/>
    <dgm:cxn modelId="{FD75B9AF-C3DF-4390-A521-D7343BCDE5DA}" type="presOf" srcId="{9A73818E-3422-4130-885F-DAF26C1ED409}" destId="{4E343302-B9E4-4BED-BB4C-38BE923A90D3}" srcOrd="1" destOrd="0" presId="urn:microsoft.com/office/officeart/2005/8/layout/hierarchy3"/>
    <dgm:cxn modelId="{F1BB5324-9A15-4519-8B5C-B4F0E6310679}" type="presOf" srcId="{9A73818E-3422-4130-885F-DAF26C1ED409}" destId="{534449D8-2699-481B-BC09-DBA725F03647}" srcOrd="0" destOrd="0" presId="urn:microsoft.com/office/officeart/2005/8/layout/hierarchy3"/>
    <dgm:cxn modelId="{98640B83-0E97-4E3D-B50D-E3B0F0737404}" type="presOf" srcId="{AA15BF61-6371-44F0-AA61-7679D417C5CC}" destId="{33738795-1181-4B95-B265-D1D7924058DD}" srcOrd="0" destOrd="0" presId="urn:microsoft.com/office/officeart/2005/8/layout/hierarchy3"/>
    <dgm:cxn modelId="{9D92F5F1-C691-4749-BACE-D8EC88798C29}" srcId="{9A73818E-3422-4130-885F-DAF26C1ED409}" destId="{AA15BF61-6371-44F0-AA61-7679D417C5CC}" srcOrd="1" destOrd="0" parTransId="{3894D4E8-4848-41E7-BDB0-6403C209C23C}" sibTransId="{78B84422-21D2-42FD-AF80-33E9A0A9220B}"/>
    <dgm:cxn modelId="{9765C063-58FD-4CAB-8136-C3F860CE5F47}" type="presOf" srcId="{4CC4462D-7A60-4A07-91F8-D81D8E78FDD9}" destId="{7A53EC40-21DA-4DF7-B9DF-4A414BEAF7FB}" srcOrd="0" destOrd="0" presId="urn:microsoft.com/office/officeart/2005/8/layout/hierarchy3"/>
    <dgm:cxn modelId="{C41EDA96-1A59-48E6-95BE-232E27BD394B}" type="presOf" srcId="{3894D4E8-4848-41E7-BDB0-6403C209C23C}" destId="{2E238C89-DB82-4BAE-A481-08A6CDFC92EA}" srcOrd="0" destOrd="0" presId="urn:microsoft.com/office/officeart/2005/8/layout/hierarchy3"/>
    <dgm:cxn modelId="{5AC74487-3D54-4A1B-A30E-6ECB209CA591}" type="presOf" srcId="{401F42BE-DF70-4774-AE09-9155A2449EDA}" destId="{3D07E200-2966-498C-A155-69A1E5497219}" srcOrd="0" destOrd="0" presId="urn:microsoft.com/office/officeart/2005/8/layout/hierarchy3"/>
    <dgm:cxn modelId="{7F35E45F-47AF-4DE6-BCA2-C449087C7486}" type="presOf" srcId="{D7364826-7800-41BF-A2CD-571821590258}" destId="{BFF978A1-A01B-4673-A326-06023749AE41}" srcOrd="0" destOrd="0" presId="urn:microsoft.com/office/officeart/2005/8/layout/hierarchy3"/>
    <dgm:cxn modelId="{8EBBE373-4C25-4A4D-8EC0-7A0AC17E5089}" type="presParOf" srcId="{BFF978A1-A01B-4673-A326-06023749AE41}" destId="{D9256432-CB7E-45EB-9E83-1DB47CD68DC7}" srcOrd="0" destOrd="0" presId="urn:microsoft.com/office/officeart/2005/8/layout/hierarchy3"/>
    <dgm:cxn modelId="{74069288-798F-4264-9833-396531AB1009}" type="presParOf" srcId="{D9256432-CB7E-45EB-9E83-1DB47CD68DC7}" destId="{46F3041D-518E-4F8E-B93A-F145FDFC6CDA}" srcOrd="0" destOrd="0" presId="urn:microsoft.com/office/officeart/2005/8/layout/hierarchy3"/>
    <dgm:cxn modelId="{EC0A3CF5-979E-4C42-829D-EB865012CFF1}" type="presParOf" srcId="{46F3041D-518E-4F8E-B93A-F145FDFC6CDA}" destId="{534449D8-2699-481B-BC09-DBA725F03647}" srcOrd="0" destOrd="0" presId="urn:microsoft.com/office/officeart/2005/8/layout/hierarchy3"/>
    <dgm:cxn modelId="{C2584DBC-6C68-4207-8BDE-0CA24A7A16C6}" type="presParOf" srcId="{46F3041D-518E-4F8E-B93A-F145FDFC6CDA}" destId="{4E343302-B9E4-4BED-BB4C-38BE923A90D3}" srcOrd="1" destOrd="0" presId="urn:microsoft.com/office/officeart/2005/8/layout/hierarchy3"/>
    <dgm:cxn modelId="{A05E45FF-C574-4825-B2DB-A0D0EE8D99C9}" type="presParOf" srcId="{D9256432-CB7E-45EB-9E83-1DB47CD68DC7}" destId="{E4C4DBE3-0818-49B0-9EA1-7CE33547B695}" srcOrd="1" destOrd="0" presId="urn:microsoft.com/office/officeart/2005/8/layout/hierarchy3"/>
    <dgm:cxn modelId="{FD8E15AD-B52F-4A5F-AE17-78F2287C5F3D}" type="presParOf" srcId="{E4C4DBE3-0818-49B0-9EA1-7CE33547B695}" destId="{3D07E200-2966-498C-A155-69A1E5497219}" srcOrd="0" destOrd="0" presId="urn:microsoft.com/office/officeart/2005/8/layout/hierarchy3"/>
    <dgm:cxn modelId="{C16A5C6A-B3C4-432A-AA9F-1692B6608856}" type="presParOf" srcId="{E4C4DBE3-0818-49B0-9EA1-7CE33547B695}" destId="{7A53EC40-21DA-4DF7-B9DF-4A414BEAF7FB}" srcOrd="1" destOrd="0" presId="urn:microsoft.com/office/officeart/2005/8/layout/hierarchy3"/>
    <dgm:cxn modelId="{321162CC-F3D8-4520-B1F8-8E52FEE6B42E}" type="presParOf" srcId="{E4C4DBE3-0818-49B0-9EA1-7CE33547B695}" destId="{2E238C89-DB82-4BAE-A481-08A6CDFC92EA}" srcOrd="2" destOrd="0" presId="urn:microsoft.com/office/officeart/2005/8/layout/hierarchy3"/>
    <dgm:cxn modelId="{0AA488FE-AB15-4832-ADD3-A450918AA4DD}" type="presParOf" srcId="{E4C4DBE3-0818-49B0-9EA1-7CE33547B695}" destId="{33738795-1181-4B95-B265-D1D7924058D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5D7CD-88A7-4172-BB22-497C93CE1F9F}"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s-ES"/>
        </a:p>
      </dgm:t>
    </dgm:pt>
    <dgm:pt modelId="{6A13A48F-1870-4B13-85FE-98F1EED87E9E}">
      <dgm:prSet/>
      <dgm:spPr/>
      <dgm:t>
        <a:bodyPr/>
        <a:lstStyle/>
        <a:p>
          <a:pPr rtl="0"/>
          <a:r>
            <a:rPr lang="es-ES" dirty="0" smtClean="0"/>
            <a:t>TASA ADICIONAL ESTABILIZACIÓN</a:t>
          </a:r>
          <a:endParaRPr lang="es-ES" dirty="0"/>
        </a:p>
      </dgm:t>
    </dgm:pt>
    <dgm:pt modelId="{6F461312-BB2E-480D-A484-1E202A00F22B}" type="parTrans" cxnId="{0B5F6A78-88A6-4118-9CAF-3CB34CE18346}">
      <dgm:prSet/>
      <dgm:spPr/>
      <dgm:t>
        <a:bodyPr/>
        <a:lstStyle/>
        <a:p>
          <a:endParaRPr lang="es-ES"/>
        </a:p>
      </dgm:t>
    </dgm:pt>
    <dgm:pt modelId="{D156730F-90D0-428C-9060-B395394D6DC7}" type="sibTrans" cxnId="{0B5F6A78-88A6-4118-9CAF-3CB34CE18346}">
      <dgm:prSet/>
      <dgm:spPr/>
      <dgm:t>
        <a:bodyPr/>
        <a:lstStyle/>
        <a:p>
          <a:endParaRPr lang="es-ES"/>
        </a:p>
      </dgm:t>
    </dgm:pt>
    <dgm:pt modelId="{C93081AD-5C24-41CD-8492-1A8E344D3C27}">
      <dgm:prSet/>
      <dgm:spPr/>
      <dgm:t>
        <a:bodyPr/>
        <a:lstStyle/>
        <a:p>
          <a:pPr rtl="0"/>
          <a:r>
            <a:rPr lang="es-ES" i="0" dirty="0" smtClean="0"/>
            <a:t>plazas de naturaleza estructural que, estando dotadas presupuestariamente, hayan estado ocupadas de forma temporal e ininterrumpidamente al menos en los tres años anteriores a </a:t>
          </a:r>
          <a:r>
            <a:rPr lang="es-ES" b="1" i="0" dirty="0" smtClean="0"/>
            <a:t>31 de diciembre de 2017</a:t>
          </a:r>
          <a:endParaRPr lang="es-ES" b="1" i="0" dirty="0"/>
        </a:p>
      </dgm:t>
    </dgm:pt>
    <dgm:pt modelId="{45469EBF-1538-4152-AEF7-F19EC44BDB29}" type="parTrans" cxnId="{A7CEA3A0-81F3-4E66-815F-2A6670CE4A5C}">
      <dgm:prSet/>
      <dgm:spPr/>
      <dgm:t>
        <a:bodyPr/>
        <a:lstStyle/>
        <a:p>
          <a:endParaRPr lang="es-ES"/>
        </a:p>
      </dgm:t>
    </dgm:pt>
    <dgm:pt modelId="{6EDA2A3F-A329-410B-9EC8-94E7D5A67600}" type="sibTrans" cxnId="{A7CEA3A0-81F3-4E66-815F-2A6670CE4A5C}">
      <dgm:prSet/>
      <dgm:spPr/>
      <dgm:t>
        <a:bodyPr/>
        <a:lstStyle/>
        <a:p>
          <a:endParaRPr lang="es-ES"/>
        </a:p>
      </dgm:t>
    </dgm:pt>
    <dgm:pt modelId="{320F5A7F-58F3-4E22-86E2-1CC487BE182D}" type="pres">
      <dgm:prSet presAssocID="{B2D5D7CD-88A7-4172-BB22-497C93CE1F9F}" presName="diagram" presStyleCnt="0">
        <dgm:presLayoutVars>
          <dgm:chPref val="1"/>
          <dgm:dir/>
          <dgm:animOne val="branch"/>
          <dgm:animLvl val="lvl"/>
          <dgm:resizeHandles/>
        </dgm:presLayoutVars>
      </dgm:prSet>
      <dgm:spPr/>
      <dgm:t>
        <a:bodyPr/>
        <a:lstStyle/>
        <a:p>
          <a:endParaRPr lang="es-ES"/>
        </a:p>
      </dgm:t>
    </dgm:pt>
    <dgm:pt modelId="{24F7E877-E585-4FBB-9A50-0AE6AECB3416}" type="pres">
      <dgm:prSet presAssocID="{6A13A48F-1870-4B13-85FE-98F1EED87E9E}" presName="root" presStyleCnt="0"/>
      <dgm:spPr/>
    </dgm:pt>
    <dgm:pt modelId="{47FFAF93-4FE6-456D-86E1-2C3D7D007F85}" type="pres">
      <dgm:prSet presAssocID="{6A13A48F-1870-4B13-85FE-98F1EED87E9E}" presName="rootComposite" presStyleCnt="0"/>
      <dgm:spPr/>
    </dgm:pt>
    <dgm:pt modelId="{C4713A03-7E94-4FCE-9A07-96971FB6837F}" type="pres">
      <dgm:prSet presAssocID="{6A13A48F-1870-4B13-85FE-98F1EED87E9E}" presName="rootText" presStyleLbl="node1" presStyleIdx="0" presStyleCnt="1" custScaleX="298198"/>
      <dgm:spPr/>
      <dgm:t>
        <a:bodyPr/>
        <a:lstStyle/>
        <a:p>
          <a:endParaRPr lang="es-ES"/>
        </a:p>
      </dgm:t>
    </dgm:pt>
    <dgm:pt modelId="{815686A0-A866-43A5-B998-0238C45EEEE5}" type="pres">
      <dgm:prSet presAssocID="{6A13A48F-1870-4B13-85FE-98F1EED87E9E}" presName="rootConnector" presStyleLbl="node1" presStyleIdx="0" presStyleCnt="1"/>
      <dgm:spPr/>
      <dgm:t>
        <a:bodyPr/>
        <a:lstStyle/>
        <a:p>
          <a:endParaRPr lang="es-ES"/>
        </a:p>
      </dgm:t>
    </dgm:pt>
    <dgm:pt modelId="{4D926E51-B67B-42DF-8A85-E4E86D83FB71}" type="pres">
      <dgm:prSet presAssocID="{6A13A48F-1870-4B13-85FE-98F1EED87E9E}" presName="childShape" presStyleCnt="0"/>
      <dgm:spPr/>
    </dgm:pt>
    <dgm:pt modelId="{634F3AF2-B768-4E19-83C9-67594226FBBD}" type="pres">
      <dgm:prSet presAssocID="{45469EBF-1538-4152-AEF7-F19EC44BDB29}" presName="Name13" presStyleLbl="parChTrans1D2" presStyleIdx="0" presStyleCnt="1"/>
      <dgm:spPr/>
      <dgm:t>
        <a:bodyPr/>
        <a:lstStyle/>
        <a:p>
          <a:endParaRPr lang="es-ES"/>
        </a:p>
      </dgm:t>
    </dgm:pt>
    <dgm:pt modelId="{CFF5DD66-DDDC-4D39-B805-D2931F19C39D}" type="pres">
      <dgm:prSet presAssocID="{C93081AD-5C24-41CD-8492-1A8E344D3C27}" presName="childText" presStyleLbl="bgAcc1" presStyleIdx="0" presStyleCnt="1" custScaleX="298198">
        <dgm:presLayoutVars>
          <dgm:bulletEnabled val="1"/>
        </dgm:presLayoutVars>
      </dgm:prSet>
      <dgm:spPr/>
      <dgm:t>
        <a:bodyPr/>
        <a:lstStyle/>
        <a:p>
          <a:endParaRPr lang="es-ES"/>
        </a:p>
      </dgm:t>
    </dgm:pt>
  </dgm:ptLst>
  <dgm:cxnLst>
    <dgm:cxn modelId="{1A38C27B-D1CE-4FF0-B110-1FE840968544}" type="presOf" srcId="{6A13A48F-1870-4B13-85FE-98F1EED87E9E}" destId="{C4713A03-7E94-4FCE-9A07-96971FB6837F}" srcOrd="0" destOrd="0" presId="urn:microsoft.com/office/officeart/2005/8/layout/hierarchy3"/>
    <dgm:cxn modelId="{9E840D66-6EB0-4E5D-9625-6E72FB16A33D}" type="presOf" srcId="{45469EBF-1538-4152-AEF7-F19EC44BDB29}" destId="{634F3AF2-B768-4E19-83C9-67594226FBBD}" srcOrd="0" destOrd="0" presId="urn:microsoft.com/office/officeart/2005/8/layout/hierarchy3"/>
    <dgm:cxn modelId="{A7CEA3A0-81F3-4E66-815F-2A6670CE4A5C}" srcId="{6A13A48F-1870-4B13-85FE-98F1EED87E9E}" destId="{C93081AD-5C24-41CD-8492-1A8E344D3C27}" srcOrd="0" destOrd="0" parTransId="{45469EBF-1538-4152-AEF7-F19EC44BDB29}" sibTransId="{6EDA2A3F-A329-410B-9EC8-94E7D5A67600}"/>
    <dgm:cxn modelId="{10F2A3C2-A7A4-4731-9FE6-6C6064F26A1F}" type="presOf" srcId="{6A13A48F-1870-4B13-85FE-98F1EED87E9E}" destId="{815686A0-A866-43A5-B998-0238C45EEEE5}" srcOrd="1" destOrd="0" presId="urn:microsoft.com/office/officeart/2005/8/layout/hierarchy3"/>
    <dgm:cxn modelId="{9C73E4E5-3BBD-49A1-82D8-2F7CCF99CBB5}" type="presOf" srcId="{B2D5D7CD-88A7-4172-BB22-497C93CE1F9F}" destId="{320F5A7F-58F3-4E22-86E2-1CC487BE182D}" srcOrd="0" destOrd="0" presId="urn:microsoft.com/office/officeart/2005/8/layout/hierarchy3"/>
    <dgm:cxn modelId="{0B5F6A78-88A6-4118-9CAF-3CB34CE18346}" srcId="{B2D5D7CD-88A7-4172-BB22-497C93CE1F9F}" destId="{6A13A48F-1870-4B13-85FE-98F1EED87E9E}" srcOrd="0" destOrd="0" parTransId="{6F461312-BB2E-480D-A484-1E202A00F22B}" sibTransId="{D156730F-90D0-428C-9060-B395394D6DC7}"/>
    <dgm:cxn modelId="{C0D8B0F8-0AEE-49F2-A95C-EDC93A95C2B9}" type="presOf" srcId="{C93081AD-5C24-41CD-8492-1A8E344D3C27}" destId="{CFF5DD66-DDDC-4D39-B805-D2931F19C39D}" srcOrd="0" destOrd="0" presId="urn:microsoft.com/office/officeart/2005/8/layout/hierarchy3"/>
    <dgm:cxn modelId="{A29086E1-A036-437F-80D4-D6F9C497BA57}" type="presParOf" srcId="{320F5A7F-58F3-4E22-86E2-1CC487BE182D}" destId="{24F7E877-E585-4FBB-9A50-0AE6AECB3416}" srcOrd="0" destOrd="0" presId="urn:microsoft.com/office/officeart/2005/8/layout/hierarchy3"/>
    <dgm:cxn modelId="{1911026C-D2EF-4B60-8517-97EE3794B243}" type="presParOf" srcId="{24F7E877-E585-4FBB-9A50-0AE6AECB3416}" destId="{47FFAF93-4FE6-456D-86E1-2C3D7D007F85}" srcOrd="0" destOrd="0" presId="urn:microsoft.com/office/officeart/2005/8/layout/hierarchy3"/>
    <dgm:cxn modelId="{AAAE6CE3-8F46-4531-B424-9CB0E394AFFD}" type="presParOf" srcId="{47FFAF93-4FE6-456D-86E1-2C3D7D007F85}" destId="{C4713A03-7E94-4FCE-9A07-96971FB6837F}" srcOrd="0" destOrd="0" presId="urn:microsoft.com/office/officeart/2005/8/layout/hierarchy3"/>
    <dgm:cxn modelId="{090BED2D-3192-416F-B789-94E29AD9D3BA}" type="presParOf" srcId="{47FFAF93-4FE6-456D-86E1-2C3D7D007F85}" destId="{815686A0-A866-43A5-B998-0238C45EEEE5}" srcOrd="1" destOrd="0" presId="urn:microsoft.com/office/officeart/2005/8/layout/hierarchy3"/>
    <dgm:cxn modelId="{8AA4D904-90E8-4189-9DC7-D60480EBE066}" type="presParOf" srcId="{24F7E877-E585-4FBB-9A50-0AE6AECB3416}" destId="{4D926E51-B67B-42DF-8A85-E4E86D83FB71}" srcOrd="1" destOrd="0" presId="urn:microsoft.com/office/officeart/2005/8/layout/hierarchy3"/>
    <dgm:cxn modelId="{EFAF11FB-ACCA-4322-AED8-DEF4EAFAB402}" type="presParOf" srcId="{4D926E51-B67B-42DF-8A85-E4E86D83FB71}" destId="{634F3AF2-B768-4E19-83C9-67594226FBBD}" srcOrd="0" destOrd="0" presId="urn:microsoft.com/office/officeart/2005/8/layout/hierarchy3"/>
    <dgm:cxn modelId="{7748A026-021D-4FC1-8475-A6736862BB9A}" type="presParOf" srcId="{4D926E51-B67B-42DF-8A85-E4E86D83FB71}" destId="{CFF5DD66-DDDC-4D39-B805-D2931F19C39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D5D7CD-88A7-4172-BB22-497C93CE1F9F}"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s-ES"/>
        </a:p>
      </dgm:t>
    </dgm:pt>
    <dgm:pt modelId="{6A13A48F-1870-4B13-85FE-98F1EED87E9E}">
      <dgm:prSet/>
      <dgm:spPr/>
      <dgm:t>
        <a:bodyPr/>
        <a:lstStyle/>
        <a:p>
          <a:pPr rtl="0"/>
          <a:r>
            <a:rPr lang="es-ES" dirty="0" smtClean="0"/>
            <a:t>TASA ADICIONAL ESTABILIZACION</a:t>
          </a:r>
          <a:endParaRPr lang="es-ES" dirty="0"/>
        </a:p>
      </dgm:t>
    </dgm:pt>
    <dgm:pt modelId="{6F461312-BB2E-480D-A484-1E202A00F22B}" type="parTrans" cxnId="{0B5F6A78-88A6-4118-9CAF-3CB34CE18346}">
      <dgm:prSet/>
      <dgm:spPr/>
      <dgm:t>
        <a:bodyPr/>
        <a:lstStyle/>
        <a:p>
          <a:endParaRPr lang="es-ES"/>
        </a:p>
      </dgm:t>
    </dgm:pt>
    <dgm:pt modelId="{D156730F-90D0-428C-9060-B395394D6DC7}" type="sibTrans" cxnId="{0B5F6A78-88A6-4118-9CAF-3CB34CE18346}">
      <dgm:prSet/>
      <dgm:spPr/>
      <dgm:t>
        <a:bodyPr/>
        <a:lstStyle/>
        <a:p>
          <a:endParaRPr lang="es-ES"/>
        </a:p>
      </dgm:t>
    </dgm:pt>
    <dgm:pt modelId="{C93081AD-5C24-41CD-8492-1A8E344D3C27}">
      <dgm:prSet/>
      <dgm:spPr/>
      <dgm:t>
        <a:bodyPr/>
        <a:lstStyle/>
        <a:p>
          <a:pPr rtl="0"/>
          <a:r>
            <a:rPr lang="es-ES" i="0" dirty="0" smtClean="0"/>
            <a:t>plazas de naturaleza estructural que, estando dotadas presupuestariamente, hayan estado ocupadas de forma temporal e ininterrumpidamente al menos en los tres años anteriores a </a:t>
          </a:r>
          <a:r>
            <a:rPr lang="es-ES" b="1" i="0" dirty="0" smtClean="0">
              <a:solidFill>
                <a:srgbClr val="FF0000"/>
              </a:solidFill>
            </a:rPr>
            <a:t>31 de diciembre de 2020</a:t>
          </a:r>
          <a:endParaRPr lang="es-ES" b="1" i="0" dirty="0">
            <a:solidFill>
              <a:srgbClr val="FF0000"/>
            </a:solidFill>
          </a:endParaRPr>
        </a:p>
      </dgm:t>
    </dgm:pt>
    <dgm:pt modelId="{45469EBF-1538-4152-AEF7-F19EC44BDB29}" type="parTrans" cxnId="{A7CEA3A0-81F3-4E66-815F-2A6670CE4A5C}">
      <dgm:prSet/>
      <dgm:spPr/>
      <dgm:t>
        <a:bodyPr/>
        <a:lstStyle/>
        <a:p>
          <a:endParaRPr lang="es-ES"/>
        </a:p>
      </dgm:t>
    </dgm:pt>
    <dgm:pt modelId="{6EDA2A3F-A329-410B-9EC8-94E7D5A67600}" type="sibTrans" cxnId="{A7CEA3A0-81F3-4E66-815F-2A6670CE4A5C}">
      <dgm:prSet/>
      <dgm:spPr/>
      <dgm:t>
        <a:bodyPr/>
        <a:lstStyle/>
        <a:p>
          <a:endParaRPr lang="es-ES"/>
        </a:p>
      </dgm:t>
    </dgm:pt>
    <dgm:pt modelId="{320F5A7F-58F3-4E22-86E2-1CC487BE182D}" type="pres">
      <dgm:prSet presAssocID="{B2D5D7CD-88A7-4172-BB22-497C93CE1F9F}" presName="diagram" presStyleCnt="0">
        <dgm:presLayoutVars>
          <dgm:chPref val="1"/>
          <dgm:dir/>
          <dgm:animOne val="branch"/>
          <dgm:animLvl val="lvl"/>
          <dgm:resizeHandles/>
        </dgm:presLayoutVars>
      </dgm:prSet>
      <dgm:spPr/>
      <dgm:t>
        <a:bodyPr/>
        <a:lstStyle/>
        <a:p>
          <a:endParaRPr lang="es-ES"/>
        </a:p>
      </dgm:t>
    </dgm:pt>
    <dgm:pt modelId="{24F7E877-E585-4FBB-9A50-0AE6AECB3416}" type="pres">
      <dgm:prSet presAssocID="{6A13A48F-1870-4B13-85FE-98F1EED87E9E}" presName="root" presStyleCnt="0"/>
      <dgm:spPr/>
    </dgm:pt>
    <dgm:pt modelId="{47FFAF93-4FE6-456D-86E1-2C3D7D007F85}" type="pres">
      <dgm:prSet presAssocID="{6A13A48F-1870-4B13-85FE-98F1EED87E9E}" presName="rootComposite" presStyleCnt="0"/>
      <dgm:spPr/>
    </dgm:pt>
    <dgm:pt modelId="{C4713A03-7E94-4FCE-9A07-96971FB6837F}" type="pres">
      <dgm:prSet presAssocID="{6A13A48F-1870-4B13-85FE-98F1EED87E9E}" presName="rootText" presStyleLbl="node1" presStyleIdx="0" presStyleCnt="1" custScaleX="298198"/>
      <dgm:spPr/>
      <dgm:t>
        <a:bodyPr/>
        <a:lstStyle/>
        <a:p>
          <a:endParaRPr lang="es-ES"/>
        </a:p>
      </dgm:t>
    </dgm:pt>
    <dgm:pt modelId="{815686A0-A866-43A5-B998-0238C45EEEE5}" type="pres">
      <dgm:prSet presAssocID="{6A13A48F-1870-4B13-85FE-98F1EED87E9E}" presName="rootConnector" presStyleLbl="node1" presStyleIdx="0" presStyleCnt="1"/>
      <dgm:spPr/>
      <dgm:t>
        <a:bodyPr/>
        <a:lstStyle/>
        <a:p>
          <a:endParaRPr lang="es-ES"/>
        </a:p>
      </dgm:t>
    </dgm:pt>
    <dgm:pt modelId="{4D926E51-B67B-42DF-8A85-E4E86D83FB71}" type="pres">
      <dgm:prSet presAssocID="{6A13A48F-1870-4B13-85FE-98F1EED87E9E}" presName="childShape" presStyleCnt="0"/>
      <dgm:spPr/>
    </dgm:pt>
    <dgm:pt modelId="{634F3AF2-B768-4E19-83C9-67594226FBBD}" type="pres">
      <dgm:prSet presAssocID="{45469EBF-1538-4152-AEF7-F19EC44BDB29}" presName="Name13" presStyleLbl="parChTrans1D2" presStyleIdx="0" presStyleCnt="1"/>
      <dgm:spPr/>
      <dgm:t>
        <a:bodyPr/>
        <a:lstStyle/>
        <a:p>
          <a:endParaRPr lang="es-ES"/>
        </a:p>
      </dgm:t>
    </dgm:pt>
    <dgm:pt modelId="{CFF5DD66-DDDC-4D39-B805-D2931F19C39D}" type="pres">
      <dgm:prSet presAssocID="{C93081AD-5C24-41CD-8492-1A8E344D3C27}" presName="childText" presStyleLbl="bgAcc1" presStyleIdx="0" presStyleCnt="1" custScaleX="298198">
        <dgm:presLayoutVars>
          <dgm:bulletEnabled val="1"/>
        </dgm:presLayoutVars>
      </dgm:prSet>
      <dgm:spPr/>
      <dgm:t>
        <a:bodyPr/>
        <a:lstStyle/>
        <a:p>
          <a:endParaRPr lang="es-ES"/>
        </a:p>
      </dgm:t>
    </dgm:pt>
  </dgm:ptLst>
  <dgm:cxnLst>
    <dgm:cxn modelId="{1A38C27B-D1CE-4FF0-B110-1FE840968544}" type="presOf" srcId="{6A13A48F-1870-4B13-85FE-98F1EED87E9E}" destId="{C4713A03-7E94-4FCE-9A07-96971FB6837F}" srcOrd="0" destOrd="0" presId="urn:microsoft.com/office/officeart/2005/8/layout/hierarchy3"/>
    <dgm:cxn modelId="{9E840D66-6EB0-4E5D-9625-6E72FB16A33D}" type="presOf" srcId="{45469EBF-1538-4152-AEF7-F19EC44BDB29}" destId="{634F3AF2-B768-4E19-83C9-67594226FBBD}" srcOrd="0" destOrd="0" presId="urn:microsoft.com/office/officeart/2005/8/layout/hierarchy3"/>
    <dgm:cxn modelId="{A7CEA3A0-81F3-4E66-815F-2A6670CE4A5C}" srcId="{6A13A48F-1870-4B13-85FE-98F1EED87E9E}" destId="{C93081AD-5C24-41CD-8492-1A8E344D3C27}" srcOrd="0" destOrd="0" parTransId="{45469EBF-1538-4152-AEF7-F19EC44BDB29}" sibTransId="{6EDA2A3F-A329-410B-9EC8-94E7D5A67600}"/>
    <dgm:cxn modelId="{10F2A3C2-A7A4-4731-9FE6-6C6064F26A1F}" type="presOf" srcId="{6A13A48F-1870-4B13-85FE-98F1EED87E9E}" destId="{815686A0-A866-43A5-B998-0238C45EEEE5}" srcOrd="1" destOrd="0" presId="urn:microsoft.com/office/officeart/2005/8/layout/hierarchy3"/>
    <dgm:cxn modelId="{9C73E4E5-3BBD-49A1-82D8-2F7CCF99CBB5}" type="presOf" srcId="{B2D5D7CD-88A7-4172-BB22-497C93CE1F9F}" destId="{320F5A7F-58F3-4E22-86E2-1CC487BE182D}" srcOrd="0" destOrd="0" presId="urn:microsoft.com/office/officeart/2005/8/layout/hierarchy3"/>
    <dgm:cxn modelId="{0B5F6A78-88A6-4118-9CAF-3CB34CE18346}" srcId="{B2D5D7CD-88A7-4172-BB22-497C93CE1F9F}" destId="{6A13A48F-1870-4B13-85FE-98F1EED87E9E}" srcOrd="0" destOrd="0" parTransId="{6F461312-BB2E-480D-A484-1E202A00F22B}" sibTransId="{D156730F-90D0-428C-9060-B395394D6DC7}"/>
    <dgm:cxn modelId="{C0D8B0F8-0AEE-49F2-A95C-EDC93A95C2B9}" type="presOf" srcId="{C93081AD-5C24-41CD-8492-1A8E344D3C27}" destId="{CFF5DD66-DDDC-4D39-B805-D2931F19C39D}" srcOrd="0" destOrd="0" presId="urn:microsoft.com/office/officeart/2005/8/layout/hierarchy3"/>
    <dgm:cxn modelId="{A29086E1-A036-437F-80D4-D6F9C497BA57}" type="presParOf" srcId="{320F5A7F-58F3-4E22-86E2-1CC487BE182D}" destId="{24F7E877-E585-4FBB-9A50-0AE6AECB3416}" srcOrd="0" destOrd="0" presId="urn:microsoft.com/office/officeart/2005/8/layout/hierarchy3"/>
    <dgm:cxn modelId="{1911026C-D2EF-4B60-8517-97EE3794B243}" type="presParOf" srcId="{24F7E877-E585-4FBB-9A50-0AE6AECB3416}" destId="{47FFAF93-4FE6-456D-86E1-2C3D7D007F85}" srcOrd="0" destOrd="0" presId="urn:microsoft.com/office/officeart/2005/8/layout/hierarchy3"/>
    <dgm:cxn modelId="{AAAE6CE3-8F46-4531-B424-9CB0E394AFFD}" type="presParOf" srcId="{47FFAF93-4FE6-456D-86E1-2C3D7D007F85}" destId="{C4713A03-7E94-4FCE-9A07-96971FB6837F}" srcOrd="0" destOrd="0" presId="urn:microsoft.com/office/officeart/2005/8/layout/hierarchy3"/>
    <dgm:cxn modelId="{090BED2D-3192-416F-B789-94E29AD9D3BA}" type="presParOf" srcId="{47FFAF93-4FE6-456D-86E1-2C3D7D007F85}" destId="{815686A0-A866-43A5-B998-0238C45EEEE5}" srcOrd="1" destOrd="0" presId="urn:microsoft.com/office/officeart/2005/8/layout/hierarchy3"/>
    <dgm:cxn modelId="{8AA4D904-90E8-4189-9DC7-D60480EBE066}" type="presParOf" srcId="{24F7E877-E585-4FBB-9A50-0AE6AECB3416}" destId="{4D926E51-B67B-42DF-8A85-E4E86D83FB71}" srcOrd="1" destOrd="0" presId="urn:microsoft.com/office/officeart/2005/8/layout/hierarchy3"/>
    <dgm:cxn modelId="{EFAF11FB-ACCA-4322-AED8-DEF4EAFAB402}" type="presParOf" srcId="{4D926E51-B67B-42DF-8A85-E4E86D83FB71}" destId="{634F3AF2-B768-4E19-83C9-67594226FBBD}" srcOrd="0" destOrd="0" presId="urn:microsoft.com/office/officeart/2005/8/layout/hierarchy3"/>
    <dgm:cxn modelId="{7748A026-021D-4FC1-8475-A6736862BB9A}" type="presParOf" srcId="{4D926E51-B67B-42DF-8A85-E4E86D83FB71}" destId="{CFF5DD66-DDDC-4D39-B805-D2931F19C39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19AD6F-2904-445E-B479-96CDEF8AB130}"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s-ES"/>
        </a:p>
      </dgm:t>
    </dgm:pt>
    <dgm:pt modelId="{DD1DE4EC-46CF-4EA2-9504-B0055690C1D1}">
      <dgm:prSet custT="1"/>
      <dgm:spPr/>
      <dgm:t>
        <a:bodyPr/>
        <a:lstStyle/>
        <a:p>
          <a:pPr rtl="0"/>
          <a:r>
            <a:rPr lang="es-ES" sz="1800" dirty="0" smtClean="0"/>
            <a:t>La publicación de las convocatorias de los procesos selectivos para la cobertura de las plazas incluidas en las ofertas de empleo público deberá producirse antes de </a:t>
          </a:r>
          <a:r>
            <a:rPr lang="es-ES" sz="1800" b="1" u="sng" dirty="0" smtClean="0"/>
            <a:t>31 de diciembre de 2022</a:t>
          </a:r>
          <a:r>
            <a:rPr lang="es-ES" sz="1800" b="1" dirty="0" smtClean="0"/>
            <a:t>.</a:t>
          </a:r>
          <a:endParaRPr lang="es-ES" sz="1800" b="1" dirty="0"/>
        </a:p>
      </dgm:t>
    </dgm:pt>
    <dgm:pt modelId="{55A5FFB7-E206-4C1C-8551-32CA2CA89CAA}" type="parTrans" cxnId="{1ACB047D-7D97-46BB-947A-63DDF2E93552}">
      <dgm:prSet/>
      <dgm:spPr/>
      <dgm:t>
        <a:bodyPr/>
        <a:lstStyle/>
        <a:p>
          <a:endParaRPr lang="es-ES"/>
        </a:p>
      </dgm:t>
    </dgm:pt>
    <dgm:pt modelId="{FDDD9EBF-EEEF-4048-9003-EA03F985E0E3}" type="sibTrans" cxnId="{1ACB047D-7D97-46BB-947A-63DDF2E93552}">
      <dgm:prSet/>
      <dgm:spPr/>
      <dgm:t>
        <a:bodyPr/>
        <a:lstStyle/>
        <a:p>
          <a:endParaRPr lang="es-ES"/>
        </a:p>
      </dgm:t>
    </dgm:pt>
    <dgm:pt modelId="{2F850585-4369-42D5-AB9C-D9605A0C8A04}">
      <dgm:prSet custT="1"/>
      <dgm:spPr/>
      <dgm:t>
        <a:bodyPr/>
        <a:lstStyle/>
        <a:p>
          <a:pPr rtl="0"/>
          <a:r>
            <a:rPr lang="es-ES" sz="1800" dirty="0" smtClean="0"/>
            <a:t>La resolución de estos procesos selectivos deberá finalizar antes de </a:t>
          </a:r>
          <a:r>
            <a:rPr lang="es-ES" sz="1800" b="1" u="sng" dirty="0" smtClean="0"/>
            <a:t>31 de diciembre de 2024</a:t>
          </a:r>
          <a:r>
            <a:rPr lang="es-ES" sz="1800" dirty="0" smtClean="0"/>
            <a:t>. </a:t>
          </a:r>
          <a:endParaRPr lang="es-ES" sz="1800" dirty="0"/>
        </a:p>
      </dgm:t>
    </dgm:pt>
    <dgm:pt modelId="{472CDD2F-2F83-41D5-AB4E-FCCC3611AAE8}" type="parTrans" cxnId="{3087ECDF-A3D5-4EC5-B60C-C11DBB86C0F3}">
      <dgm:prSet/>
      <dgm:spPr/>
      <dgm:t>
        <a:bodyPr/>
        <a:lstStyle/>
        <a:p>
          <a:endParaRPr lang="es-ES"/>
        </a:p>
      </dgm:t>
    </dgm:pt>
    <dgm:pt modelId="{FDEE4435-25D5-4997-9ABE-EB868EFF70C4}" type="sibTrans" cxnId="{3087ECDF-A3D5-4EC5-B60C-C11DBB86C0F3}">
      <dgm:prSet/>
      <dgm:spPr/>
      <dgm:t>
        <a:bodyPr/>
        <a:lstStyle/>
        <a:p>
          <a:endParaRPr lang="es-ES"/>
        </a:p>
      </dgm:t>
    </dgm:pt>
    <dgm:pt modelId="{14DAD8C7-437E-431A-ADDB-F231CA089152}" type="pres">
      <dgm:prSet presAssocID="{F519AD6F-2904-445E-B479-96CDEF8AB130}" presName="rootnode" presStyleCnt="0">
        <dgm:presLayoutVars>
          <dgm:chMax/>
          <dgm:chPref/>
          <dgm:dir/>
          <dgm:animLvl val="lvl"/>
        </dgm:presLayoutVars>
      </dgm:prSet>
      <dgm:spPr/>
      <dgm:t>
        <a:bodyPr/>
        <a:lstStyle/>
        <a:p>
          <a:endParaRPr lang="es-ES"/>
        </a:p>
      </dgm:t>
    </dgm:pt>
    <dgm:pt modelId="{3F7F0ACB-DC76-46FF-9CC4-551B30BF73BA}" type="pres">
      <dgm:prSet presAssocID="{DD1DE4EC-46CF-4EA2-9504-B0055690C1D1}" presName="composite" presStyleCnt="0"/>
      <dgm:spPr/>
    </dgm:pt>
    <dgm:pt modelId="{54DA32F4-9D9D-4AA5-85F8-1A40D849B7AE}" type="pres">
      <dgm:prSet presAssocID="{DD1DE4EC-46CF-4EA2-9504-B0055690C1D1}" presName="bentUpArrow1" presStyleLbl="alignImgPlace1" presStyleIdx="0" presStyleCnt="1" custLinFactX="-6808" custLinFactNeighborX="-100000" custLinFactNeighborY="31886"/>
      <dgm:spPr/>
    </dgm:pt>
    <dgm:pt modelId="{D7717FAD-B584-4768-87B5-0FC636AFBA34}" type="pres">
      <dgm:prSet presAssocID="{DD1DE4EC-46CF-4EA2-9504-B0055690C1D1}" presName="ParentText" presStyleLbl="node1" presStyleIdx="0" presStyleCnt="2" custScaleX="410231" custScaleY="171959" custLinFactNeighborX="22982" custLinFactNeighborY="-22220">
        <dgm:presLayoutVars>
          <dgm:chMax val="1"/>
          <dgm:chPref val="1"/>
          <dgm:bulletEnabled val="1"/>
        </dgm:presLayoutVars>
      </dgm:prSet>
      <dgm:spPr/>
      <dgm:t>
        <a:bodyPr/>
        <a:lstStyle/>
        <a:p>
          <a:endParaRPr lang="es-ES"/>
        </a:p>
      </dgm:t>
    </dgm:pt>
    <dgm:pt modelId="{8DD0DAD4-E0CD-4A59-A378-834FD229233B}" type="pres">
      <dgm:prSet presAssocID="{DD1DE4EC-46CF-4EA2-9504-B0055690C1D1}" presName="ChildText" presStyleLbl="revTx" presStyleIdx="0" presStyleCnt="1">
        <dgm:presLayoutVars>
          <dgm:chMax val="0"/>
          <dgm:chPref val="0"/>
          <dgm:bulletEnabled val="1"/>
        </dgm:presLayoutVars>
      </dgm:prSet>
      <dgm:spPr/>
    </dgm:pt>
    <dgm:pt modelId="{1C46DCF0-3CA9-4BCB-8AD9-93333B7BD6D8}" type="pres">
      <dgm:prSet presAssocID="{FDDD9EBF-EEEF-4048-9003-EA03F985E0E3}" presName="sibTrans" presStyleCnt="0"/>
      <dgm:spPr/>
    </dgm:pt>
    <dgm:pt modelId="{2FA0051B-074F-459B-882B-75FAE8F433F2}" type="pres">
      <dgm:prSet presAssocID="{2F850585-4369-42D5-AB9C-D9605A0C8A04}" presName="composite" presStyleCnt="0"/>
      <dgm:spPr/>
    </dgm:pt>
    <dgm:pt modelId="{8449F958-5F48-4850-ABB8-C95F27394978}" type="pres">
      <dgm:prSet presAssocID="{2F850585-4369-42D5-AB9C-D9605A0C8A04}" presName="ParentText" presStyleLbl="node1" presStyleIdx="1" presStyleCnt="2" custScaleX="313975" custScaleY="134597" custLinFactNeighborX="133" custLinFactNeighborY="44768">
        <dgm:presLayoutVars>
          <dgm:chMax val="1"/>
          <dgm:chPref val="1"/>
          <dgm:bulletEnabled val="1"/>
        </dgm:presLayoutVars>
      </dgm:prSet>
      <dgm:spPr/>
      <dgm:t>
        <a:bodyPr/>
        <a:lstStyle/>
        <a:p>
          <a:endParaRPr lang="es-ES"/>
        </a:p>
      </dgm:t>
    </dgm:pt>
  </dgm:ptLst>
  <dgm:cxnLst>
    <dgm:cxn modelId="{3087ECDF-A3D5-4EC5-B60C-C11DBB86C0F3}" srcId="{F519AD6F-2904-445E-B479-96CDEF8AB130}" destId="{2F850585-4369-42D5-AB9C-D9605A0C8A04}" srcOrd="1" destOrd="0" parTransId="{472CDD2F-2F83-41D5-AB4E-FCCC3611AAE8}" sibTransId="{FDEE4435-25D5-4997-9ABE-EB868EFF70C4}"/>
    <dgm:cxn modelId="{1ACB047D-7D97-46BB-947A-63DDF2E93552}" srcId="{F519AD6F-2904-445E-B479-96CDEF8AB130}" destId="{DD1DE4EC-46CF-4EA2-9504-B0055690C1D1}" srcOrd="0" destOrd="0" parTransId="{55A5FFB7-E206-4C1C-8551-32CA2CA89CAA}" sibTransId="{FDDD9EBF-EEEF-4048-9003-EA03F985E0E3}"/>
    <dgm:cxn modelId="{CEE956BF-F024-4ECB-B8DE-ABA1C43130B2}" type="presOf" srcId="{DD1DE4EC-46CF-4EA2-9504-B0055690C1D1}" destId="{D7717FAD-B584-4768-87B5-0FC636AFBA34}" srcOrd="0" destOrd="0" presId="urn:microsoft.com/office/officeart/2005/8/layout/StepDownProcess"/>
    <dgm:cxn modelId="{8F6A6289-7B69-4B73-ACF7-D35E67CB8A26}" type="presOf" srcId="{F519AD6F-2904-445E-B479-96CDEF8AB130}" destId="{14DAD8C7-437E-431A-ADDB-F231CA089152}" srcOrd="0" destOrd="0" presId="urn:microsoft.com/office/officeart/2005/8/layout/StepDownProcess"/>
    <dgm:cxn modelId="{771C1063-7EF7-436F-BBBF-7DA0BEC98064}" type="presOf" srcId="{2F850585-4369-42D5-AB9C-D9605A0C8A04}" destId="{8449F958-5F48-4850-ABB8-C95F27394978}" srcOrd="0" destOrd="0" presId="urn:microsoft.com/office/officeart/2005/8/layout/StepDownProcess"/>
    <dgm:cxn modelId="{A2952346-FD25-4F32-8C29-FEA20F379A1A}" type="presParOf" srcId="{14DAD8C7-437E-431A-ADDB-F231CA089152}" destId="{3F7F0ACB-DC76-46FF-9CC4-551B30BF73BA}" srcOrd="0" destOrd="0" presId="urn:microsoft.com/office/officeart/2005/8/layout/StepDownProcess"/>
    <dgm:cxn modelId="{F575AFBD-88CC-40B5-94DE-7377FA8E078B}" type="presParOf" srcId="{3F7F0ACB-DC76-46FF-9CC4-551B30BF73BA}" destId="{54DA32F4-9D9D-4AA5-85F8-1A40D849B7AE}" srcOrd="0" destOrd="0" presId="urn:microsoft.com/office/officeart/2005/8/layout/StepDownProcess"/>
    <dgm:cxn modelId="{FF109811-FFC6-43B5-9764-486F1725E509}" type="presParOf" srcId="{3F7F0ACB-DC76-46FF-9CC4-551B30BF73BA}" destId="{D7717FAD-B584-4768-87B5-0FC636AFBA34}" srcOrd="1" destOrd="0" presId="urn:microsoft.com/office/officeart/2005/8/layout/StepDownProcess"/>
    <dgm:cxn modelId="{249C248C-B87B-4B35-8221-C854CEA97A56}" type="presParOf" srcId="{3F7F0ACB-DC76-46FF-9CC4-551B30BF73BA}" destId="{8DD0DAD4-E0CD-4A59-A378-834FD229233B}" srcOrd="2" destOrd="0" presId="urn:microsoft.com/office/officeart/2005/8/layout/StepDownProcess"/>
    <dgm:cxn modelId="{DDA8C138-27D6-496E-AD95-4715FA97C0B2}" type="presParOf" srcId="{14DAD8C7-437E-431A-ADDB-F231CA089152}" destId="{1C46DCF0-3CA9-4BCB-8AD9-93333B7BD6D8}" srcOrd="1" destOrd="0" presId="urn:microsoft.com/office/officeart/2005/8/layout/StepDownProcess"/>
    <dgm:cxn modelId="{ED1F8B1B-DDBF-42A5-8441-4032316AC36A}" type="presParOf" srcId="{14DAD8C7-437E-431A-ADDB-F231CA089152}" destId="{2FA0051B-074F-459B-882B-75FAE8F433F2}" srcOrd="2" destOrd="0" presId="urn:microsoft.com/office/officeart/2005/8/layout/StepDownProcess"/>
    <dgm:cxn modelId="{F7D69599-D422-4809-A0E5-18F5239CAD15}" type="presParOf" srcId="{2FA0051B-074F-459B-882B-75FAE8F433F2}" destId="{8449F958-5F48-4850-ABB8-C95F27394978}"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7AAC32-B24B-4446-8526-1485F4E3466A}"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s-ES"/>
        </a:p>
      </dgm:t>
    </dgm:pt>
    <dgm:pt modelId="{8FE07671-4710-492E-B9B8-BE26A52EC238}">
      <dgm:prSet/>
      <dgm:spPr>
        <a:solidFill>
          <a:schemeClr val="accent2">
            <a:lumMod val="75000"/>
          </a:schemeClr>
        </a:solidFill>
      </dgm:spPr>
      <dgm:t>
        <a:bodyPr/>
        <a:lstStyle/>
        <a:p>
          <a:pPr algn="ctr" rtl="0"/>
          <a:r>
            <a:rPr lang="es-ES" b="1" dirty="0" smtClean="0"/>
            <a:t>A lo largo del primer trimestre del año 2022 vamos a negociar los baremos a aplicar en los procedimientos de estabilización</a:t>
          </a:r>
          <a:endParaRPr lang="es-ES" dirty="0"/>
        </a:p>
      </dgm:t>
    </dgm:pt>
    <dgm:pt modelId="{953E82C4-2240-415C-8C23-C891A09479B9}" type="parTrans" cxnId="{C0BD2BA2-F830-4550-809C-45B1D3015D77}">
      <dgm:prSet/>
      <dgm:spPr/>
      <dgm:t>
        <a:bodyPr/>
        <a:lstStyle/>
        <a:p>
          <a:endParaRPr lang="es-ES"/>
        </a:p>
      </dgm:t>
    </dgm:pt>
    <dgm:pt modelId="{E1BEF390-24FE-4BAB-A1C4-34D265CF9A24}" type="sibTrans" cxnId="{C0BD2BA2-F830-4550-809C-45B1D3015D77}">
      <dgm:prSet/>
      <dgm:spPr/>
      <dgm:t>
        <a:bodyPr/>
        <a:lstStyle/>
        <a:p>
          <a:endParaRPr lang="es-ES"/>
        </a:p>
      </dgm:t>
    </dgm:pt>
    <dgm:pt modelId="{264CA9AB-9245-4C02-9E8D-85638B6BD1D6}" type="pres">
      <dgm:prSet presAssocID="{457AAC32-B24B-4446-8526-1485F4E3466A}" presName="linear" presStyleCnt="0">
        <dgm:presLayoutVars>
          <dgm:animLvl val="lvl"/>
          <dgm:resizeHandles val="exact"/>
        </dgm:presLayoutVars>
      </dgm:prSet>
      <dgm:spPr/>
      <dgm:t>
        <a:bodyPr/>
        <a:lstStyle/>
        <a:p>
          <a:endParaRPr lang="es-ES"/>
        </a:p>
      </dgm:t>
    </dgm:pt>
    <dgm:pt modelId="{3F5EECAC-3F8A-4561-A14E-34678EB1EF88}" type="pres">
      <dgm:prSet presAssocID="{8FE07671-4710-492E-B9B8-BE26A52EC238}" presName="parentText" presStyleLbl="node1" presStyleIdx="0" presStyleCnt="1">
        <dgm:presLayoutVars>
          <dgm:chMax val="0"/>
          <dgm:bulletEnabled val="1"/>
        </dgm:presLayoutVars>
      </dgm:prSet>
      <dgm:spPr/>
      <dgm:t>
        <a:bodyPr/>
        <a:lstStyle/>
        <a:p>
          <a:endParaRPr lang="es-ES"/>
        </a:p>
      </dgm:t>
    </dgm:pt>
  </dgm:ptLst>
  <dgm:cxnLst>
    <dgm:cxn modelId="{C0BD2BA2-F830-4550-809C-45B1D3015D77}" srcId="{457AAC32-B24B-4446-8526-1485F4E3466A}" destId="{8FE07671-4710-492E-B9B8-BE26A52EC238}" srcOrd="0" destOrd="0" parTransId="{953E82C4-2240-415C-8C23-C891A09479B9}" sibTransId="{E1BEF390-24FE-4BAB-A1C4-34D265CF9A24}"/>
    <dgm:cxn modelId="{AA7B4C02-71E8-49A6-9B92-5595B63CBD7C}" type="presOf" srcId="{457AAC32-B24B-4446-8526-1485F4E3466A}" destId="{264CA9AB-9245-4C02-9E8D-85638B6BD1D6}" srcOrd="0" destOrd="0" presId="urn:microsoft.com/office/officeart/2005/8/layout/vList2"/>
    <dgm:cxn modelId="{8F15E827-CFB1-49C9-B126-1A071E3487C2}" type="presOf" srcId="{8FE07671-4710-492E-B9B8-BE26A52EC238}" destId="{3F5EECAC-3F8A-4561-A14E-34678EB1EF88}" srcOrd="0" destOrd="0" presId="urn:microsoft.com/office/officeart/2005/8/layout/vList2"/>
    <dgm:cxn modelId="{AB932A40-A77C-4205-AE92-DD05492C4704}" type="presParOf" srcId="{264CA9AB-9245-4C02-9E8D-85638B6BD1D6}" destId="{3F5EECAC-3F8A-4561-A14E-34678EB1EF8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2BDA24-34FB-4355-B196-A6C73D23FBAD}" type="doc">
      <dgm:prSet loTypeId="urn:microsoft.com/office/officeart/2009/3/layout/StepUpProcess" loCatId="process" qsTypeId="urn:microsoft.com/office/officeart/2005/8/quickstyle/simple1" qsCatId="simple" csTypeId="urn:microsoft.com/office/officeart/2005/8/colors/accent2_5" csCatId="accent2" phldr="1"/>
      <dgm:spPr/>
      <dgm:t>
        <a:bodyPr/>
        <a:lstStyle/>
        <a:p>
          <a:endParaRPr lang="es-ES"/>
        </a:p>
      </dgm:t>
    </dgm:pt>
    <dgm:pt modelId="{8514775C-957A-47D1-87F9-B254CDB90ADC}">
      <dgm:prSet custT="1"/>
      <dgm:spPr/>
      <dgm:t>
        <a:bodyPr/>
        <a:lstStyle/>
        <a:p>
          <a:pPr rtl="0"/>
          <a:r>
            <a:rPr lang="es-ES" sz="2400" dirty="0" smtClean="0"/>
            <a:t>1. Segundo trimestre de 2022.</a:t>
          </a:r>
          <a:endParaRPr lang="es-ES" sz="2400" dirty="0"/>
        </a:p>
      </dgm:t>
    </dgm:pt>
    <dgm:pt modelId="{2339C72E-09DA-40C9-AD35-956B6FE375BC}" type="parTrans" cxnId="{A3E26D59-D897-46DF-A638-10B75BF9D218}">
      <dgm:prSet/>
      <dgm:spPr/>
      <dgm:t>
        <a:bodyPr/>
        <a:lstStyle/>
        <a:p>
          <a:endParaRPr lang="es-ES" sz="2800"/>
        </a:p>
      </dgm:t>
    </dgm:pt>
    <dgm:pt modelId="{E373A58C-1AB7-4FE7-83E2-4E693D09BE1F}" type="sibTrans" cxnId="{A3E26D59-D897-46DF-A638-10B75BF9D218}">
      <dgm:prSet/>
      <dgm:spPr/>
      <dgm:t>
        <a:bodyPr/>
        <a:lstStyle/>
        <a:p>
          <a:endParaRPr lang="es-ES" sz="2800"/>
        </a:p>
      </dgm:t>
    </dgm:pt>
    <dgm:pt modelId="{CE00EBB4-A4D4-4517-80D1-B51E2ACD7E2E}">
      <dgm:prSet custT="1"/>
      <dgm:spPr/>
      <dgm:t>
        <a:bodyPr/>
        <a:lstStyle/>
        <a:p>
          <a:pPr rtl="0"/>
          <a:r>
            <a:rPr lang="es-ES" sz="2400" dirty="0" smtClean="0"/>
            <a:t>2. Tercer trimestre de 2022</a:t>
          </a:r>
          <a:endParaRPr lang="es-ES" sz="2400" dirty="0"/>
        </a:p>
      </dgm:t>
    </dgm:pt>
    <dgm:pt modelId="{D3515C2F-984E-4D62-AE95-DEE1808E6306}" type="sibTrans" cxnId="{3BE7A318-330D-4303-9BFE-481DA29726E5}">
      <dgm:prSet/>
      <dgm:spPr/>
      <dgm:t>
        <a:bodyPr/>
        <a:lstStyle/>
        <a:p>
          <a:endParaRPr lang="es-ES" sz="2800"/>
        </a:p>
      </dgm:t>
    </dgm:pt>
    <dgm:pt modelId="{3BD39C74-B451-41E8-AC91-23BA14EB327F}" type="parTrans" cxnId="{3BE7A318-330D-4303-9BFE-481DA29726E5}">
      <dgm:prSet/>
      <dgm:spPr/>
      <dgm:t>
        <a:bodyPr/>
        <a:lstStyle/>
        <a:p>
          <a:endParaRPr lang="es-ES" sz="2800"/>
        </a:p>
      </dgm:t>
    </dgm:pt>
    <dgm:pt modelId="{70E3DBF3-E350-463E-B32A-E507BAB3F1E2}">
      <dgm:prSet custT="1"/>
      <dgm:spPr/>
      <dgm:t>
        <a:bodyPr/>
        <a:lstStyle/>
        <a:p>
          <a:pPr rtl="0"/>
          <a:r>
            <a:rPr lang="es-ES" sz="2400" dirty="0" smtClean="0"/>
            <a:t>3. Cuarto trimestre de 2022</a:t>
          </a:r>
          <a:endParaRPr lang="es-ES" sz="2400" dirty="0"/>
        </a:p>
      </dgm:t>
    </dgm:pt>
    <dgm:pt modelId="{366E35A6-FD6A-404D-8D9B-C2DD09A2D943}" type="sibTrans" cxnId="{F1C2E120-7F55-429E-BD73-E77D19BD6578}">
      <dgm:prSet/>
      <dgm:spPr/>
      <dgm:t>
        <a:bodyPr/>
        <a:lstStyle/>
        <a:p>
          <a:endParaRPr lang="es-ES" sz="2800"/>
        </a:p>
      </dgm:t>
    </dgm:pt>
    <dgm:pt modelId="{169C89CA-D70F-44EA-86B9-68006063AD35}" type="parTrans" cxnId="{F1C2E120-7F55-429E-BD73-E77D19BD6578}">
      <dgm:prSet/>
      <dgm:spPr/>
      <dgm:t>
        <a:bodyPr/>
        <a:lstStyle/>
        <a:p>
          <a:endParaRPr lang="es-ES" sz="2800"/>
        </a:p>
      </dgm:t>
    </dgm:pt>
    <dgm:pt modelId="{D1DEF06B-E6B9-4855-9B59-7FE29942D047}" type="pres">
      <dgm:prSet presAssocID="{512BDA24-34FB-4355-B196-A6C73D23FBAD}" presName="rootnode" presStyleCnt="0">
        <dgm:presLayoutVars>
          <dgm:chMax/>
          <dgm:chPref/>
          <dgm:dir/>
          <dgm:animLvl val="lvl"/>
        </dgm:presLayoutVars>
      </dgm:prSet>
      <dgm:spPr/>
      <dgm:t>
        <a:bodyPr/>
        <a:lstStyle/>
        <a:p>
          <a:endParaRPr lang="es-ES"/>
        </a:p>
      </dgm:t>
    </dgm:pt>
    <dgm:pt modelId="{0F2E8CC1-3690-4253-B1E6-2CAD91BE8B9C}" type="pres">
      <dgm:prSet presAssocID="{8514775C-957A-47D1-87F9-B254CDB90ADC}" presName="composite" presStyleCnt="0"/>
      <dgm:spPr/>
    </dgm:pt>
    <dgm:pt modelId="{AD2AC7B5-0A71-4DAB-B0F5-8A80F6B4163E}" type="pres">
      <dgm:prSet presAssocID="{8514775C-957A-47D1-87F9-B254CDB90ADC}" presName="LShape" presStyleLbl="alignNode1" presStyleIdx="0" presStyleCnt="5" custScaleX="163822" custScaleY="168956"/>
      <dgm:spPr/>
    </dgm:pt>
    <dgm:pt modelId="{75CDA270-6C62-4226-AB3A-B7157C29EE45}" type="pres">
      <dgm:prSet presAssocID="{8514775C-957A-47D1-87F9-B254CDB90ADC}" presName="ParentText" presStyleLbl="revTx" presStyleIdx="0" presStyleCnt="3" custScaleX="132354">
        <dgm:presLayoutVars>
          <dgm:chMax val="0"/>
          <dgm:chPref val="0"/>
          <dgm:bulletEnabled val="1"/>
        </dgm:presLayoutVars>
      </dgm:prSet>
      <dgm:spPr/>
      <dgm:t>
        <a:bodyPr/>
        <a:lstStyle/>
        <a:p>
          <a:endParaRPr lang="es-ES"/>
        </a:p>
      </dgm:t>
    </dgm:pt>
    <dgm:pt modelId="{4F622ACE-D187-47A3-A99B-4E639BCAF3AA}" type="pres">
      <dgm:prSet presAssocID="{8514775C-957A-47D1-87F9-B254CDB90ADC}" presName="Triangle" presStyleLbl="alignNode1" presStyleIdx="1" presStyleCnt="5" custLinFactX="85737" custLinFactY="-32042" custLinFactNeighborX="100000" custLinFactNeighborY="-100000"/>
      <dgm:spPr/>
    </dgm:pt>
    <dgm:pt modelId="{DC7FAAFA-5A31-428E-8753-83FA9062D4E6}" type="pres">
      <dgm:prSet presAssocID="{E373A58C-1AB7-4FE7-83E2-4E693D09BE1F}" presName="sibTrans" presStyleCnt="0"/>
      <dgm:spPr/>
    </dgm:pt>
    <dgm:pt modelId="{875D3746-EA41-4143-A34E-AE3C818D6CDD}" type="pres">
      <dgm:prSet presAssocID="{E373A58C-1AB7-4FE7-83E2-4E693D09BE1F}" presName="space" presStyleCnt="0"/>
      <dgm:spPr/>
    </dgm:pt>
    <dgm:pt modelId="{0B28728A-DB75-4483-8A01-085F98C56F4F}" type="pres">
      <dgm:prSet presAssocID="{CE00EBB4-A4D4-4517-80D1-B51E2ACD7E2E}" presName="composite" presStyleCnt="0"/>
      <dgm:spPr/>
    </dgm:pt>
    <dgm:pt modelId="{058004C6-1738-4CA1-9262-A7CAD143E192}" type="pres">
      <dgm:prSet presAssocID="{CE00EBB4-A4D4-4517-80D1-B51E2ACD7E2E}" presName="LShape" presStyleLbl="alignNode1" presStyleIdx="2" presStyleCnt="5" custScaleX="163822" custScaleY="168956"/>
      <dgm:spPr/>
    </dgm:pt>
    <dgm:pt modelId="{5F8F0E49-388D-4940-87AE-3A0DFB9538DE}" type="pres">
      <dgm:prSet presAssocID="{CE00EBB4-A4D4-4517-80D1-B51E2ACD7E2E}" presName="ParentText" presStyleLbl="revTx" presStyleIdx="1" presStyleCnt="3">
        <dgm:presLayoutVars>
          <dgm:chMax val="0"/>
          <dgm:chPref val="0"/>
          <dgm:bulletEnabled val="1"/>
        </dgm:presLayoutVars>
      </dgm:prSet>
      <dgm:spPr/>
      <dgm:t>
        <a:bodyPr/>
        <a:lstStyle/>
        <a:p>
          <a:endParaRPr lang="es-ES"/>
        </a:p>
      </dgm:t>
    </dgm:pt>
    <dgm:pt modelId="{32AE0013-349D-4B58-A86B-CCE2E51B84A4}" type="pres">
      <dgm:prSet presAssocID="{CE00EBB4-A4D4-4517-80D1-B51E2ACD7E2E}" presName="Triangle" presStyleLbl="alignNode1" presStyleIdx="3" presStyleCnt="5" custLinFactX="71732" custLinFactY="-9803" custLinFactNeighborX="100000" custLinFactNeighborY="-100000"/>
      <dgm:spPr/>
    </dgm:pt>
    <dgm:pt modelId="{E3E9F848-0FED-452A-95FB-885D40ADD76C}" type="pres">
      <dgm:prSet presAssocID="{D3515C2F-984E-4D62-AE95-DEE1808E6306}" presName="sibTrans" presStyleCnt="0"/>
      <dgm:spPr/>
    </dgm:pt>
    <dgm:pt modelId="{6E66B2C5-FEB4-4C00-ABC4-EF9379D78EE4}" type="pres">
      <dgm:prSet presAssocID="{D3515C2F-984E-4D62-AE95-DEE1808E6306}" presName="space" presStyleCnt="0"/>
      <dgm:spPr/>
    </dgm:pt>
    <dgm:pt modelId="{200EFB83-8BDE-4716-B8E9-5AD3EFD54314}" type="pres">
      <dgm:prSet presAssocID="{70E3DBF3-E350-463E-B32A-E507BAB3F1E2}" presName="composite" presStyleCnt="0"/>
      <dgm:spPr/>
    </dgm:pt>
    <dgm:pt modelId="{DD357626-3A7D-41D9-BC92-A891C477E375}" type="pres">
      <dgm:prSet presAssocID="{70E3DBF3-E350-463E-B32A-E507BAB3F1E2}" presName="LShape" presStyleLbl="alignNode1" presStyleIdx="4" presStyleCnt="5" custScaleX="163822" custScaleY="168956"/>
      <dgm:spPr/>
    </dgm:pt>
    <dgm:pt modelId="{0416AD9E-399A-463D-9EC4-D34E5150F5DD}" type="pres">
      <dgm:prSet presAssocID="{70E3DBF3-E350-463E-B32A-E507BAB3F1E2}" presName="ParentText" presStyleLbl="revTx" presStyleIdx="2" presStyleCnt="3">
        <dgm:presLayoutVars>
          <dgm:chMax val="0"/>
          <dgm:chPref val="0"/>
          <dgm:bulletEnabled val="1"/>
        </dgm:presLayoutVars>
      </dgm:prSet>
      <dgm:spPr/>
      <dgm:t>
        <a:bodyPr/>
        <a:lstStyle/>
        <a:p>
          <a:endParaRPr lang="es-ES"/>
        </a:p>
      </dgm:t>
    </dgm:pt>
  </dgm:ptLst>
  <dgm:cxnLst>
    <dgm:cxn modelId="{4BF56930-6243-4E69-9FC7-8D46BAB8F0B3}" type="presOf" srcId="{8514775C-957A-47D1-87F9-B254CDB90ADC}" destId="{75CDA270-6C62-4226-AB3A-B7157C29EE45}" srcOrd="0" destOrd="0" presId="urn:microsoft.com/office/officeart/2009/3/layout/StepUpProcess"/>
    <dgm:cxn modelId="{603A243F-69AA-4F82-98FD-C470A16568CE}" type="presOf" srcId="{512BDA24-34FB-4355-B196-A6C73D23FBAD}" destId="{D1DEF06B-E6B9-4855-9B59-7FE29942D047}" srcOrd="0" destOrd="0" presId="urn:microsoft.com/office/officeart/2009/3/layout/StepUpProcess"/>
    <dgm:cxn modelId="{1C393C32-AC23-48C5-8307-853FE2FED430}" type="presOf" srcId="{70E3DBF3-E350-463E-B32A-E507BAB3F1E2}" destId="{0416AD9E-399A-463D-9EC4-D34E5150F5DD}" srcOrd="0" destOrd="0" presId="urn:microsoft.com/office/officeart/2009/3/layout/StepUpProcess"/>
    <dgm:cxn modelId="{3BE7A318-330D-4303-9BFE-481DA29726E5}" srcId="{512BDA24-34FB-4355-B196-A6C73D23FBAD}" destId="{CE00EBB4-A4D4-4517-80D1-B51E2ACD7E2E}" srcOrd="1" destOrd="0" parTransId="{3BD39C74-B451-41E8-AC91-23BA14EB327F}" sibTransId="{D3515C2F-984E-4D62-AE95-DEE1808E6306}"/>
    <dgm:cxn modelId="{F1C2E120-7F55-429E-BD73-E77D19BD6578}" srcId="{512BDA24-34FB-4355-B196-A6C73D23FBAD}" destId="{70E3DBF3-E350-463E-B32A-E507BAB3F1E2}" srcOrd="2" destOrd="0" parTransId="{169C89CA-D70F-44EA-86B9-68006063AD35}" sibTransId="{366E35A6-FD6A-404D-8D9B-C2DD09A2D943}"/>
    <dgm:cxn modelId="{A3E26D59-D897-46DF-A638-10B75BF9D218}" srcId="{512BDA24-34FB-4355-B196-A6C73D23FBAD}" destId="{8514775C-957A-47D1-87F9-B254CDB90ADC}" srcOrd="0" destOrd="0" parTransId="{2339C72E-09DA-40C9-AD35-956B6FE375BC}" sibTransId="{E373A58C-1AB7-4FE7-83E2-4E693D09BE1F}"/>
    <dgm:cxn modelId="{459193FE-55D2-4424-84E2-7487394C2CD7}" type="presOf" srcId="{CE00EBB4-A4D4-4517-80D1-B51E2ACD7E2E}" destId="{5F8F0E49-388D-4940-87AE-3A0DFB9538DE}" srcOrd="0" destOrd="0" presId="urn:microsoft.com/office/officeart/2009/3/layout/StepUpProcess"/>
    <dgm:cxn modelId="{0A2277CD-56D1-488E-936D-A70C028D510B}" type="presParOf" srcId="{D1DEF06B-E6B9-4855-9B59-7FE29942D047}" destId="{0F2E8CC1-3690-4253-B1E6-2CAD91BE8B9C}" srcOrd="0" destOrd="0" presId="urn:microsoft.com/office/officeart/2009/3/layout/StepUpProcess"/>
    <dgm:cxn modelId="{2ECB8CE3-56C0-49EB-8363-B0FB65EB95D5}" type="presParOf" srcId="{0F2E8CC1-3690-4253-B1E6-2CAD91BE8B9C}" destId="{AD2AC7B5-0A71-4DAB-B0F5-8A80F6B4163E}" srcOrd="0" destOrd="0" presId="urn:microsoft.com/office/officeart/2009/3/layout/StepUpProcess"/>
    <dgm:cxn modelId="{7F326481-0500-4E49-9217-57A2D4DD202B}" type="presParOf" srcId="{0F2E8CC1-3690-4253-B1E6-2CAD91BE8B9C}" destId="{75CDA270-6C62-4226-AB3A-B7157C29EE45}" srcOrd="1" destOrd="0" presId="urn:microsoft.com/office/officeart/2009/3/layout/StepUpProcess"/>
    <dgm:cxn modelId="{5215AB5C-B366-49D9-92A3-5BA81214CD1D}" type="presParOf" srcId="{0F2E8CC1-3690-4253-B1E6-2CAD91BE8B9C}" destId="{4F622ACE-D187-47A3-A99B-4E639BCAF3AA}" srcOrd="2" destOrd="0" presId="urn:microsoft.com/office/officeart/2009/3/layout/StepUpProcess"/>
    <dgm:cxn modelId="{0DF4A7FA-F88B-45C1-9F41-072AAA8A0C15}" type="presParOf" srcId="{D1DEF06B-E6B9-4855-9B59-7FE29942D047}" destId="{DC7FAAFA-5A31-428E-8753-83FA9062D4E6}" srcOrd="1" destOrd="0" presId="urn:microsoft.com/office/officeart/2009/3/layout/StepUpProcess"/>
    <dgm:cxn modelId="{6EF0C273-655F-4D0A-A9A8-267B27E58BEB}" type="presParOf" srcId="{DC7FAAFA-5A31-428E-8753-83FA9062D4E6}" destId="{875D3746-EA41-4143-A34E-AE3C818D6CDD}" srcOrd="0" destOrd="0" presId="urn:microsoft.com/office/officeart/2009/3/layout/StepUpProcess"/>
    <dgm:cxn modelId="{C0BD157E-B988-4F87-8265-96A3B64BB18E}" type="presParOf" srcId="{D1DEF06B-E6B9-4855-9B59-7FE29942D047}" destId="{0B28728A-DB75-4483-8A01-085F98C56F4F}" srcOrd="2" destOrd="0" presId="urn:microsoft.com/office/officeart/2009/3/layout/StepUpProcess"/>
    <dgm:cxn modelId="{D1AFB02F-B43C-4E74-950C-2277C8D21AE1}" type="presParOf" srcId="{0B28728A-DB75-4483-8A01-085F98C56F4F}" destId="{058004C6-1738-4CA1-9262-A7CAD143E192}" srcOrd="0" destOrd="0" presId="urn:microsoft.com/office/officeart/2009/3/layout/StepUpProcess"/>
    <dgm:cxn modelId="{D7C3678F-4281-4E8E-89FA-F5F2A0738922}" type="presParOf" srcId="{0B28728A-DB75-4483-8A01-085F98C56F4F}" destId="{5F8F0E49-388D-4940-87AE-3A0DFB9538DE}" srcOrd="1" destOrd="0" presId="urn:microsoft.com/office/officeart/2009/3/layout/StepUpProcess"/>
    <dgm:cxn modelId="{142BCEB9-688D-418D-804B-6659AF4F5359}" type="presParOf" srcId="{0B28728A-DB75-4483-8A01-085F98C56F4F}" destId="{32AE0013-349D-4B58-A86B-CCE2E51B84A4}" srcOrd="2" destOrd="0" presId="urn:microsoft.com/office/officeart/2009/3/layout/StepUpProcess"/>
    <dgm:cxn modelId="{EE6DC8D8-0DF5-426A-B8F4-CB15CEC5D0A3}" type="presParOf" srcId="{D1DEF06B-E6B9-4855-9B59-7FE29942D047}" destId="{E3E9F848-0FED-452A-95FB-885D40ADD76C}" srcOrd="3" destOrd="0" presId="urn:microsoft.com/office/officeart/2009/3/layout/StepUpProcess"/>
    <dgm:cxn modelId="{22C1F9F1-4409-4A27-9167-410456670EB6}" type="presParOf" srcId="{E3E9F848-0FED-452A-95FB-885D40ADD76C}" destId="{6E66B2C5-FEB4-4C00-ABC4-EF9379D78EE4}" srcOrd="0" destOrd="0" presId="urn:microsoft.com/office/officeart/2009/3/layout/StepUpProcess"/>
    <dgm:cxn modelId="{918C07CA-B2C7-40CF-90C2-2DA854127870}" type="presParOf" srcId="{D1DEF06B-E6B9-4855-9B59-7FE29942D047}" destId="{200EFB83-8BDE-4716-B8E9-5AD3EFD54314}" srcOrd="4" destOrd="0" presId="urn:microsoft.com/office/officeart/2009/3/layout/StepUpProcess"/>
    <dgm:cxn modelId="{B2D7AAAD-C437-41FC-888D-3BB46F49CE3B}" type="presParOf" srcId="{200EFB83-8BDE-4716-B8E9-5AD3EFD54314}" destId="{DD357626-3A7D-41D9-BC92-A891C477E375}" srcOrd="0" destOrd="0" presId="urn:microsoft.com/office/officeart/2009/3/layout/StepUpProcess"/>
    <dgm:cxn modelId="{B3C4979E-1E26-490F-8873-67E2EB0C7355}" type="presParOf" srcId="{200EFB83-8BDE-4716-B8E9-5AD3EFD54314}" destId="{0416AD9E-399A-463D-9EC4-D34E5150F5DD}"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ACF30B-B5DA-406A-B255-ABD4FF5CEE38}" type="doc">
      <dgm:prSet loTypeId="urn:microsoft.com/office/officeart/2009/3/layout/StepUpProcess" loCatId="process" qsTypeId="urn:microsoft.com/office/officeart/2005/8/quickstyle/simple5" qsCatId="simple" csTypeId="urn:microsoft.com/office/officeart/2005/8/colors/accent2_4" csCatId="accent2" phldr="1"/>
      <dgm:spPr/>
      <dgm:t>
        <a:bodyPr/>
        <a:lstStyle/>
        <a:p>
          <a:endParaRPr lang="es-ES"/>
        </a:p>
      </dgm:t>
    </dgm:pt>
    <dgm:pt modelId="{A5C2C600-0E9C-4E98-9F3B-76B81FDA6C36}">
      <dgm:prSet custT="1"/>
      <dgm:spPr/>
      <dgm:t>
        <a:bodyPr/>
        <a:lstStyle/>
        <a:p>
          <a:pPr rtl="0"/>
          <a:r>
            <a:rPr lang="es-ES" sz="2800" dirty="0" smtClean="0"/>
            <a:t>1. Tercera semana de </a:t>
          </a:r>
          <a:r>
            <a:rPr lang="es-ES" sz="2800" u="sng" dirty="0" smtClean="0"/>
            <a:t>Enero</a:t>
          </a:r>
          <a:r>
            <a:rPr lang="es-ES" sz="2800" dirty="0" smtClean="0"/>
            <a:t> de 2022</a:t>
          </a:r>
          <a:endParaRPr lang="es-ES" sz="2800" dirty="0"/>
        </a:p>
      </dgm:t>
    </dgm:pt>
    <dgm:pt modelId="{F5D46CA6-9E35-4DD1-A848-FF9BF14BB18F}" type="parTrans" cxnId="{B4C9AEAB-B615-4182-AD81-7FAD6E11772A}">
      <dgm:prSet/>
      <dgm:spPr/>
      <dgm:t>
        <a:bodyPr/>
        <a:lstStyle/>
        <a:p>
          <a:endParaRPr lang="es-ES"/>
        </a:p>
      </dgm:t>
    </dgm:pt>
    <dgm:pt modelId="{E9BB93F9-24B2-4DC0-B2BE-BD9D5EA261D4}" type="sibTrans" cxnId="{B4C9AEAB-B615-4182-AD81-7FAD6E11772A}">
      <dgm:prSet/>
      <dgm:spPr/>
      <dgm:t>
        <a:bodyPr/>
        <a:lstStyle/>
        <a:p>
          <a:endParaRPr lang="es-ES"/>
        </a:p>
      </dgm:t>
    </dgm:pt>
    <dgm:pt modelId="{B0026BF7-44AE-4BC7-ADEE-8253CB86B1D9}">
      <dgm:prSet custT="1"/>
      <dgm:spPr/>
      <dgm:t>
        <a:bodyPr/>
        <a:lstStyle/>
        <a:p>
          <a:pPr rtl="0"/>
          <a:r>
            <a:rPr lang="es-ES" sz="2600" dirty="0" smtClean="0"/>
            <a:t>2. Segunda semana  mes de </a:t>
          </a:r>
          <a:r>
            <a:rPr lang="es-ES" sz="2600" u="sng" dirty="0" smtClean="0"/>
            <a:t>Febrero</a:t>
          </a:r>
          <a:r>
            <a:rPr lang="es-ES" sz="2600" dirty="0" smtClean="0"/>
            <a:t> de 2022</a:t>
          </a:r>
          <a:endParaRPr lang="es-ES" sz="2600" dirty="0"/>
        </a:p>
      </dgm:t>
    </dgm:pt>
    <dgm:pt modelId="{3F1F2A30-5BBD-4616-AD54-77CBEA08AB70}" type="parTrans" cxnId="{CAE27F56-1E41-4B95-8F4F-D72FA542FFA5}">
      <dgm:prSet/>
      <dgm:spPr/>
      <dgm:t>
        <a:bodyPr/>
        <a:lstStyle/>
        <a:p>
          <a:endParaRPr lang="es-ES"/>
        </a:p>
      </dgm:t>
    </dgm:pt>
    <dgm:pt modelId="{C6124B60-84F8-4251-B5DB-7312FA4F1F68}" type="sibTrans" cxnId="{CAE27F56-1E41-4B95-8F4F-D72FA542FFA5}">
      <dgm:prSet/>
      <dgm:spPr/>
      <dgm:t>
        <a:bodyPr/>
        <a:lstStyle/>
        <a:p>
          <a:endParaRPr lang="es-ES"/>
        </a:p>
      </dgm:t>
    </dgm:pt>
    <dgm:pt modelId="{168FD3AB-C32D-4CFB-B04A-2C638EC9B241}">
      <dgm:prSet custT="1"/>
      <dgm:spPr/>
      <dgm:t>
        <a:bodyPr/>
        <a:lstStyle/>
        <a:p>
          <a:pPr rtl="0"/>
          <a:r>
            <a:rPr lang="es-ES" sz="2800" dirty="0" smtClean="0"/>
            <a:t>3. Primera semana  mes de </a:t>
          </a:r>
          <a:r>
            <a:rPr lang="es-ES" sz="2800" u="sng" dirty="0" smtClean="0"/>
            <a:t>Marzo</a:t>
          </a:r>
          <a:r>
            <a:rPr lang="es-ES" sz="2800" dirty="0" smtClean="0"/>
            <a:t> de 2022</a:t>
          </a:r>
          <a:endParaRPr lang="es-ES" sz="2800" dirty="0"/>
        </a:p>
      </dgm:t>
    </dgm:pt>
    <dgm:pt modelId="{1B199BB6-281B-401C-A7B3-B31B71496BBA}" type="parTrans" cxnId="{DCDDF9EF-BDC5-42AB-B317-023B8FB35843}">
      <dgm:prSet/>
      <dgm:spPr/>
      <dgm:t>
        <a:bodyPr/>
        <a:lstStyle/>
        <a:p>
          <a:endParaRPr lang="es-ES"/>
        </a:p>
      </dgm:t>
    </dgm:pt>
    <dgm:pt modelId="{510F34B4-4186-42DE-83A1-B95F7E879550}" type="sibTrans" cxnId="{DCDDF9EF-BDC5-42AB-B317-023B8FB35843}">
      <dgm:prSet/>
      <dgm:spPr/>
      <dgm:t>
        <a:bodyPr/>
        <a:lstStyle/>
        <a:p>
          <a:endParaRPr lang="es-ES"/>
        </a:p>
      </dgm:t>
    </dgm:pt>
    <dgm:pt modelId="{A9BBAF04-E732-49EB-B28D-B89622C9C955}">
      <dgm:prSet custT="1"/>
      <dgm:spPr/>
      <dgm:t>
        <a:bodyPr/>
        <a:lstStyle/>
        <a:p>
          <a:pPr rtl="0"/>
          <a:r>
            <a:rPr lang="es-ES" sz="2800" dirty="0" smtClean="0"/>
            <a:t>4. Primera quincena  mes de </a:t>
          </a:r>
          <a:r>
            <a:rPr lang="es-ES" sz="2800" u="sng" dirty="0" smtClean="0"/>
            <a:t>Mayo</a:t>
          </a:r>
          <a:r>
            <a:rPr lang="es-ES" sz="2800" dirty="0" smtClean="0"/>
            <a:t> de 2022</a:t>
          </a:r>
          <a:br>
            <a:rPr lang="es-ES" sz="2800" dirty="0" smtClean="0"/>
          </a:br>
          <a:endParaRPr lang="es-ES" sz="2800" dirty="0"/>
        </a:p>
      </dgm:t>
    </dgm:pt>
    <dgm:pt modelId="{CC02790F-CBF2-4840-AA25-9F2CE6AE21E9}" type="parTrans" cxnId="{5827EA1B-9D62-4E4E-8CA1-71A89FB74953}">
      <dgm:prSet/>
      <dgm:spPr/>
      <dgm:t>
        <a:bodyPr/>
        <a:lstStyle/>
        <a:p>
          <a:endParaRPr lang="es-ES"/>
        </a:p>
      </dgm:t>
    </dgm:pt>
    <dgm:pt modelId="{2D3EE5DA-4B29-4030-B929-A738D7B122E5}" type="sibTrans" cxnId="{5827EA1B-9D62-4E4E-8CA1-71A89FB74953}">
      <dgm:prSet/>
      <dgm:spPr/>
      <dgm:t>
        <a:bodyPr/>
        <a:lstStyle/>
        <a:p>
          <a:endParaRPr lang="es-ES"/>
        </a:p>
      </dgm:t>
    </dgm:pt>
    <dgm:pt modelId="{F1983736-12EC-41D6-8C95-0BB380B5D763}" type="pres">
      <dgm:prSet presAssocID="{6CACF30B-B5DA-406A-B255-ABD4FF5CEE38}" presName="rootnode" presStyleCnt="0">
        <dgm:presLayoutVars>
          <dgm:chMax/>
          <dgm:chPref/>
          <dgm:dir/>
          <dgm:animLvl val="lvl"/>
        </dgm:presLayoutVars>
      </dgm:prSet>
      <dgm:spPr/>
      <dgm:t>
        <a:bodyPr/>
        <a:lstStyle/>
        <a:p>
          <a:endParaRPr lang="es-ES"/>
        </a:p>
      </dgm:t>
    </dgm:pt>
    <dgm:pt modelId="{1143B408-6B38-479C-BF33-6C5A9F7DD795}" type="pres">
      <dgm:prSet presAssocID="{A5C2C600-0E9C-4E98-9F3B-76B81FDA6C36}" presName="composite" presStyleCnt="0"/>
      <dgm:spPr/>
    </dgm:pt>
    <dgm:pt modelId="{B8EC7E9D-B7DC-4D97-9AFA-C796B00C301A}" type="pres">
      <dgm:prSet presAssocID="{A5C2C600-0E9C-4E98-9F3B-76B81FDA6C36}" presName="LShape" presStyleLbl="alignNode1" presStyleIdx="0" presStyleCnt="7"/>
      <dgm:spPr/>
    </dgm:pt>
    <dgm:pt modelId="{DBFB6A86-F352-4510-894A-F4A742281D87}" type="pres">
      <dgm:prSet presAssocID="{A5C2C600-0E9C-4E98-9F3B-76B81FDA6C36}" presName="ParentText" presStyleLbl="revTx" presStyleIdx="0" presStyleCnt="4">
        <dgm:presLayoutVars>
          <dgm:chMax val="0"/>
          <dgm:chPref val="0"/>
          <dgm:bulletEnabled val="1"/>
        </dgm:presLayoutVars>
      </dgm:prSet>
      <dgm:spPr/>
      <dgm:t>
        <a:bodyPr/>
        <a:lstStyle/>
        <a:p>
          <a:endParaRPr lang="es-ES"/>
        </a:p>
      </dgm:t>
    </dgm:pt>
    <dgm:pt modelId="{BA160C7A-B6F7-4348-AA7E-EAD885ACCF7F}" type="pres">
      <dgm:prSet presAssocID="{A5C2C600-0E9C-4E98-9F3B-76B81FDA6C36}" presName="Triangle" presStyleLbl="alignNode1" presStyleIdx="1" presStyleCnt="7"/>
      <dgm:spPr/>
    </dgm:pt>
    <dgm:pt modelId="{665AA924-42EF-4EF8-A025-120F303A3733}" type="pres">
      <dgm:prSet presAssocID="{E9BB93F9-24B2-4DC0-B2BE-BD9D5EA261D4}" presName="sibTrans" presStyleCnt="0"/>
      <dgm:spPr/>
    </dgm:pt>
    <dgm:pt modelId="{AB95D6C1-99B7-411F-89D6-92D80A79105E}" type="pres">
      <dgm:prSet presAssocID="{E9BB93F9-24B2-4DC0-B2BE-BD9D5EA261D4}" presName="space" presStyleCnt="0"/>
      <dgm:spPr/>
    </dgm:pt>
    <dgm:pt modelId="{021320A8-6EFE-4E04-9A24-6E471BA22EA4}" type="pres">
      <dgm:prSet presAssocID="{B0026BF7-44AE-4BC7-ADEE-8253CB86B1D9}" presName="composite" presStyleCnt="0"/>
      <dgm:spPr/>
    </dgm:pt>
    <dgm:pt modelId="{21F19380-3A51-4A1E-BB11-8C8C7FBA4DCA}" type="pres">
      <dgm:prSet presAssocID="{B0026BF7-44AE-4BC7-ADEE-8253CB86B1D9}" presName="LShape" presStyleLbl="alignNode1" presStyleIdx="2" presStyleCnt="7"/>
      <dgm:spPr/>
    </dgm:pt>
    <dgm:pt modelId="{143753A3-0CCE-4F01-9A89-B6906EBC07CE}" type="pres">
      <dgm:prSet presAssocID="{B0026BF7-44AE-4BC7-ADEE-8253CB86B1D9}" presName="ParentText" presStyleLbl="revTx" presStyleIdx="1" presStyleCnt="4">
        <dgm:presLayoutVars>
          <dgm:chMax val="0"/>
          <dgm:chPref val="0"/>
          <dgm:bulletEnabled val="1"/>
        </dgm:presLayoutVars>
      </dgm:prSet>
      <dgm:spPr/>
      <dgm:t>
        <a:bodyPr/>
        <a:lstStyle/>
        <a:p>
          <a:endParaRPr lang="es-ES"/>
        </a:p>
      </dgm:t>
    </dgm:pt>
    <dgm:pt modelId="{46F2004D-7CE8-48C1-BC48-D2B083D003EB}" type="pres">
      <dgm:prSet presAssocID="{B0026BF7-44AE-4BC7-ADEE-8253CB86B1D9}" presName="Triangle" presStyleLbl="alignNode1" presStyleIdx="3" presStyleCnt="7"/>
      <dgm:spPr/>
    </dgm:pt>
    <dgm:pt modelId="{ACF9BC47-E55A-4FF1-AE1E-12E7DEE1C943}" type="pres">
      <dgm:prSet presAssocID="{C6124B60-84F8-4251-B5DB-7312FA4F1F68}" presName="sibTrans" presStyleCnt="0"/>
      <dgm:spPr/>
    </dgm:pt>
    <dgm:pt modelId="{C5983896-7448-47F5-843B-E549661E41CF}" type="pres">
      <dgm:prSet presAssocID="{C6124B60-84F8-4251-B5DB-7312FA4F1F68}" presName="space" presStyleCnt="0"/>
      <dgm:spPr/>
    </dgm:pt>
    <dgm:pt modelId="{2E972B73-2EEC-419F-942E-E923C48A9A19}" type="pres">
      <dgm:prSet presAssocID="{168FD3AB-C32D-4CFB-B04A-2C638EC9B241}" presName="composite" presStyleCnt="0"/>
      <dgm:spPr/>
    </dgm:pt>
    <dgm:pt modelId="{1C2E2228-5A53-4BC6-8D37-2A3D712E9C44}" type="pres">
      <dgm:prSet presAssocID="{168FD3AB-C32D-4CFB-B04A-2C638EC9B241}" presName="LShape" presStyleLbl="alignNode1" presStyleIdx="4" presStyleCnt="7"/>
      <dgm:spPr/>
    </dgm:pt>
    <dgm:pt modelId="{C7F42874-1D0D-4EA9-BD7D-0979A8E38356}" type="pres">
      <dgm:prSet presAssocID="{168FD3AB-C32D-4CFB-B04A-2C638EC9B241}" presName="ParentText" presStyleLbl="revTx" presStyleIdx="2" presStyleCnt="4">
        <dgm:presLayoutVars>
          <dgm:chMax val="0"/>
          <dgm:chPref val="0"/>
          <dgm:bulletEnabled val="1"/>
        </dgm:presLayoutVars>
      </dgm:prSet>
      <dgm:spPr/>
      <dgm:t>
        <a:bodyPr/>
        <a:lstStyle/>
        <a:p>
          <a:endParaRPr lang="es-ES"/>
        </a:p>
      </dgm:t>
    </dgm:pt>
    <dgm:pt modelId="{9FFC19F2-3022-42B2-AD97-BB764A9810C8}" type="pres">
      <dgm:prSet presAssocID="{168FD3AB-C32D-4CFB-B04A-2C638EC9B241}" presName="Triangle" presStyleLbl="alignNode1" presStyleIdx="5" presStyleCnt="7"/>
      <dgm:spPr/>
    </dgm:pt>
    <dgm:pt modelId="{6BDF2F61-BF54-49DD-8B6A-587A5EBA4887}" type="pres">
      <dgm:prSet presAssocID="{510F34B4-4186-42DE-83A1-B95F7E879550}" presName="sibTrans" presStyleCnt="0"/>
      <dgm:spPr/>
    </dgm:pt>
    <dgm:pt modelId="{84BD5BC1-17F1-4F75-A5C2-1843FFE095E1}" type="pres">
      <dgm:prSet presAssocID="{510F34B4-4186-42DE-83A1-B95F7E879550}" presName="space" presStyleCnt="0"/>
      <dgm:spPr/>
    </dgm:pt>
    <dgm:pt modelId="{ADC60B22-4677-470C-A166-50CE4629D684}" type="pres">
      <dgm:prSet presAssocID="{A9BBAF04-E732-49EB-B28D-B89622C9C955}" presName="composite" presStyleCnt="0"/>
      <dgm:spPr/>
    </dgm:pt>
    <dgm:pt modelId="{B96B2C8E-E474-475E-892E-71232FD59DAE}" type="pres">
      <dgm:prSet presAssocID="{A9BBAF04-E732-49EB-B28D-B89622C9C955}" presName="LShape" presStyleLbl="alignNode1" presStyleIdx="6" presStyleCnt="7"/>
      <dgm:spPr/>
    </dgm:pt>
    <dgm:pt modelId="{0B344E60-D562-4958-853C-81333683DAC0}" type="pres">
      <dgm:prSet presAssocID="{A9BBAF04-E732-49EB-B28D-B89622C9C955}" presName="ParentText" presStyleLbl="revTx" presStyleIdx="3" presStyleCnt="4">
        <dgm:presLayoutVars>
          <dgm:chMax val="0"/>
          <dgm:chPref val="0"/>
          <dgm:bulletEnabled val="1"/>
        </dgm:presLayoutVars>
      </dgm:prSet>
      <dgm:spPr/>
      <dgm:t>
        <a:bodyPr/>
        <a:lstStyle/>
        <a:p>
          <a:endParaRPr lang="es-ES"/>
        </a:p>
      </dgm:t>
    </dgm:pt>
  </dgm:ptLst>
  <dgm:cxnLst>
    <dgm:cxn modelId="{5827EA1B-9D62-4E4E-8CA1-71A89FB74953}" srcId="{6CACF30B-B5DA-406A-B255-ABD4FF5CEE38}" destId="{A9BBAF04-E732-49EB-B28D-B89622C9C955}" srcOrd="3" destOrd="0" parTransId="{CC02790F-CBF2-4840-AA25-9F2CE6AE21E9}" sibTransId="{2D3EE5DA-4B29-4030-B929-A738D7B122E5}"/>
    <dgm:cxn modelId="{75773EC6-49FE-42D7-95AD-427E57172699}" type="presOf" srcId="{B0026BF7-44AE-4BC7-ADEE-8253CB86B1D9}" destId="{143753A3-0CCE-4F01-9A89-B6906EBC07CE}" srcOrd="0" destOrd="0" presId="urn:microsoft.com/office/officeart/2009/3/layout/StepUpProcess"/>
    <dgm:cxn modelId="{AD133A33-684E-4417-B2F3-3EB8E5F97127}" type="presOf" srcId="{A5C2C600-0E9C-4E98-9F3B-76B81FDA6C36}" destId="{DBFB6A86-F352-4510-894A-F4A742281D87}" srcOrd="0" destOrd="0" presId="urn:microsoft.com/office/officeart/2009/3/layout/StepUpProcess"/>
    <dgm:cxn modelId="{B4C9AEAB-B615-4182-AD81-7FAD6E11772A}" srcId="{6CACF30B-B5DA-406A-B255-ABD4FF5CEE38}" destId="{A5C2C600-0E9C-4E98-9F3B-76B81FDA6C36}" srcOrd="0" destOrd="0" parTransId="{F5D46CA6-9E35-4DD1-A848-FF9BF14BB18F}" sibTransId="{E9BB93F9-24B2-4DC0-B2BE-BD9D5EA261D4}"/>
    <dgm:cxn modelId="{274795DC-5FED-4DDF-8CF2-9E53C6F1ACC9}" type="presOf" srcId="{A9BBAF04-E732-49EB-B28D-B89622C9C955}" destId="{0B344E60-D562-4958-853C-81333683DAC0}" srcOrd="0" destOrd="0" presId="urn:microsoft.com/office/officeart/2009/3/layout/StepUpProcess"/>
    <dgm:cxn modelId="{CAE27F56-1E41-4B95-8F4F-D72FA542FFA5}" srcId="{6CACF30B-B5DA-406A-B255-ABD4FF5CEE38}" destId="{B0026BF7-44AE-4BC7-ADEE-8253CB86B1D9}" srcOrd="1" destOrd="0" parTransId="{3F1F2A30-5BBD-4616-AD54-77CBEA08AB70}" sibTransId="{C6124B60-84F8-4251-B5DB-7312FA4F1F68}"/>
    <dgm:cxn modelId="{0DF41EC8-414F-4E76-9E5C-A96FB5D3BDD6}" type="presOf" srcId="{168FD3AB-C32D-4CFB-B04A-2C638EC9B241}" destId="{C7F42874-1D0D-4EA9-BD7D-0979A8E38356}" srcOrd="0" destOrd="0" presId="urn:microsoft.com/office/officeart/2009/3/layout/StepUpProcess"/>
    <dgm:cxn modelId="{DCDDF9EF-BDC5-42AB-B317-023B8FB35843}" srcId="{6CACF30B-B5DA-406A-B255-ABD4FF5CEE38}" destId="{168FD3AB-C32D-4CFB-B04A-2C638EC9B241}" srcOrd="2" destOrd="0" parTransId="{1B199BB6-281B-401C-A7B3-B31B71496BBA}" sibTransId="{510F34B4-4186-42DE-83A1-B95F7E879550}"/>
    <dgm:cxn modelId="{D63A7A1F-D1C1-48D1-A785-03BFF8CDE2E1}" type="presOf" srcId="{6CACF30B-B5DA-406A-B255-ABD4FF5CEE38}" destId="{F1983736-12EC-41D6-8C95-0BB380B5D763}" srcOrd="0" destOrd="0" presId="urn:microsoft.com/office/officeart/2009/3/layout/StepUpProcess"/>
    <dgm:cxn modelId="{9C72B01C-FAC0-46C8-ABCA-974E6DBE9190}" type="presParOf" srcId="{F1983736-12EC-41D6-8C95-0BB380B5D763}" destId="{1143B408-6B38-479C-BF33-6C5A9F7DD795}" srcOrd="0" destOrd="0" presId="urn:microsoft.com/office/officeart/2009/3/layout/StepUpProcess"/>
    <dgm:cxn modelId="{81CB5A74-60CF-4D67-BD5C-9C61B72A8FBB}" type="presParOf" srcId="{1143B408-6B38-479C-BF33-6C5A9F7DD795}" destId="{B8EC7E9D-B7DC-4D97-9AFA-C796B00C301A}" srcOrd="0" destOrd="0" presId="urn:microsoft.com/office/officeart/2009/3/layout/StepUpProcess"/>
    <dgm:cxn modelId="{69B6CFBE-1E7A-460D-921F-C4FF77F55DF5}" type="presParOf" srcId="{1143B408-6B38-479C-BF33-6C5A9F7DD795}" destId="{DBFB6A86-F352-4510-894A-F4A742281D87}" srcOrd="1" destOrd="0" presId="urn:microsoft.com/office/officeart/2009/3/layout/StepUpProcess"/>
    <dgm:cxn modelId="{8238F129-6D5F-4BB9-B776-DE48DBF6496B}" type="presParOf" srcId="{1143B408-6B38-479C-BF33-6C5A9F7DD795}" destId="{BA160C7A-B6F7-4348-AA7E-EAD885ACCF7F}" srcOrd="2" destOrd="0" presId="urn:microsoft.com/office/officeart/2009/3/layout/StepUpProcess"/>
    <dgm:cxn modelId="{769C15C4-D014-4963-8578-1EBD45F5DE49}" type="presParOf" srcId="{F1983736-12EC-41D6-8C95-0BB380B5D763}" destId="{665AA924-42EF-4EF8-A025-120F303A3733}" srcOrd="1" destOrd="0" presId="urn:microsoft.com/office/officeart/2009/3/layout/StepUpProcess"/>
    <dgm:cxn modelId="{356DAA1A-9FB0-415A-91FF-04EA1680CF2B}" type="presParOf" srcId="{665AA924-42EF-4EF8-A025-120F303A3733}" destId="{AB95D6C1-99B7-411F-89D6-92D80A79105E}" srcOrd="0" destOrd="0" presId="urn:microsoft.com/office/officeart/2009/3/layout/StepUpProcess"/>
    <dgm:cxn modelId="{A0357CE7-632E-40E8-9FAB-7C308F1261E2}" type="presParOf" srcId="{F1983736-12EC-41D6-8C95-0BB380B5D763}" destId="{021320A8-6EFE-4E04-9A24-6E471BA22EA4}" srcOrd="2" destOrd="0" presId="urn:microsoft.com/office/officeart/2009/3/layout/StepUpProcess"/>
    <dgm:cxn modelId="{C2EDC8F0-E42A-453B-8950-2C042E54415D}" type="presParOf" srcId="{021320A8-6EFE-4E04-9A24-6E471BA22EA4}" destId="{21F19380-3A51-4A1E-BB11-8C8C7FBA4DCA}" srcOrd="0" destOrd="0" presId="urn:microsoft.com/office/officeart/2009/3/layout/StepUpProcess"/>
    <dgm:cxn modelId="{D45885DA-069F-4BFD-9924-1D0A3577586F}" type="presParOf" srcId="{021320A8-6EFE-4E04-9A24-6E471BA22EA4}" destId="{143753A3-0CCE-4F01-9A89-B6906EBC07CE}" srcOrd="1" destOrd="0" presId="urn:microsoft.com/office/officeart/2009/3/layout/StepUpProcess"/>
    <dgm:cxn modelId="{79F0F64D-2EB7-4088-BD5F-387BA27B5EF2}" type="presParOf" srcId="{021320A8-6EFE-4E04-9A24-6E471BA22EA4}" destId="{46F2004D-7CE8-48C1-BC48-D2B083D003EB}" srcOrd="2" destOrd="0" presId="urn:microsoft.com/office/officeart/2009/3/layout/StepUpProcess"/>
    <dgm:cxn modelId="{E34C34EB-F6E2-420E-8D70-048AB58F06C8}" type="presParOf" srcId="{F1983736-12EC-41D6-8C95-0BB380B5D763}" destId="{ACF9BC47-E55A-4FF1-AE1E-12E7DEE1C943}" srcOrd="3" destOrd="0" presId="urn:microsoft.com/office/officeart/2009/3/layout/StepUpProcess"/>
    <dgm:cxn modelId="{282269E1-A3C5-4A98-AB3D-2ABE0B7A0CBF}" type="presParOf" srcId="{ACF9BC47-E55A-4FF1-AE1E-12E7DEE1C943}" destId="{C5983896-7448-47F5-843B-E549661E41CF}" srcOrd="0" destOrd="0" presId="urn:microsoft.com/office/officeart/2009/3/layout/StepUpProcess"/>
    <dgm:cxn modelId="{3AABB81D-7645-4DEE-8D38-F646EBCF37DC}" type="presParOf" srcId="{F1983736-12EC-41D6-8C95-0BB380B5D763}" destId="{2E972B73-2EEC-419F-942E-E923C48A9A19}" srcOrd="4" destOrd="0" presId="urn:microsoft.com/office/officeart/2009/3/layout/StepUpProcess"/>
    <dgm:cxn modelId="{97630984-6AFD-4D5D-A801-8A5510F29174}" type="presParOf" srcId="{2E972B73-2EEC-419F-942E-E923C48A9A19}" destId="{1C2E2228-5A53-4BC6-8D37-2A3D712E9C44}" srcOrd="0" destOrd="0" presId="urn:microsoft.com/office/officeart/2009/3/layout/StepUpProcess"/>
    <dgm:cxn modelId="{9EED3C1B-6B8E-414A-9C1B-E69B04C3D3B6}" type="presParOf" srcId="{2E972B73-2EEC-419F-942E-E923C48A9A19}" destId="{C7F42874-1D0D-4EA9-BD7D-0979A8E38356}" srcOrd="1" destOrd="0" presId="urn:microsoft.com/office/officeart/2009/3/layout/StepUpProcess"/>
    <dgm:cxn modelId="{CF4BFB4C-F701-46D4-9F45-8AF0714F49A8}" type="presParOf" srcId="{2E972B73-2EEC-419F-942E-E923C48A9A19}" destId="{9FFC19F2-3022-42B2-AD97-BB764A9810C8}" srcOrd="2" destOrd="0" presId="urn:microsoft.com/office/officeart/2009/3/layout/StepUpProcess"/>
    <dgm:cxn modelId="{E9398F4D-6B5E-45B9-80DD-BA729603D745}" type="presParOf" srcId="{F1983736-12EC-41D6-8C95-0BB380B5D763}" destId="{6BDF2F61-BF54-49DD-8B6A-587A5EBA4887}" srcOrd="5" destOrd="0" presId="urn:microsoft.com/office/officeart/2009/3/layout/StepUpProcess"/>
    <dgm:cxn modelId="{C7252A89-0271-4767-9D7F-1FCD9FFF1406}" type="presParOf" srcId="{6BDF2F61-BF54-49DD-8B6A-587A5EBA4887}" destId="{84BD5BC1-17F1-4F75-A5C2-1843FFE095E1}" srcOrd="0" destOrd="0" presId="urn:microsoft.com/office/officeart/2009/3/layout/StepUpProcess"/>
    <dgm:cxn modelId="{7F429B91-73F0-45B0-9018-9CBC1DFDBDFC}" type="presParOf" srcId="{F1983736-12EC-41D6-8C95-0BB380B5D763}" destId="{ADC60B22-4677-470C-A166-50CE4629D684}" srcOrd="6" destOrd="0" presId="urn:microsoft.com/office/officeart/2009/3/layout/StepUpProcess"/>
    <dgm:cxn modelId="{BC9F74D9-8498-4E81-B2C8-D94EA0CBCF24}" type="presParOf" srcId="{ADC60B22-4677-470C-A166-50CE4629D684}" destId="{B96B2C8E-E474-475E-892E-71232FD59DAE}" srcOrd="0" destOrd="0" presId="urn:microsoft.com/office/officeart/2009/3/layout/StepUpProcess"/>
    <dgm:cxn modelId="{47263D60-F93E-4850-AEEE-079FF23C6D63}" type="presParOf" srcId="{ADC60B22-4677-470C-A166-50CE4629D684}" destId="{0B344E60-D562-4958-853C-81333683DAC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449D8-2699-481B-BC09-DBA725F03647}">
      <dsp:nvSpPr>
        <dsp:cNvPr id="0" name=""/>
        <dsp:cNvSpPr/>
      </dsp:nvSpPr>
      <dsp:spPr>
        <a:xfrm>
          <a:off x="297748" y="336"/>
          <a:ext cx="6782415" cy="12416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0">
            <a:lnSpc>
              <a:spcPct val="90000"/>
            </a:lnSpc>
            <a:spcBef>
              <a:spcPct val="0"/>
            </a:spcBef>
            <a:spcAft>
              <a:spcPct val="35000"/>
            </a:spcAft>
          </a:pPr>
          <a:r>
            <a:rPr lang="es-ES" sz="3400" kern="1200" smtClean="0"/>
            <a:t>Para calcular la tasa de reposición de efectivos: se computarán los ceses </a:t>
          </a:r>
          <a:endParaRPr lang="es-ES" sz="3400" kern="1200"/>
        </a:p>
      </dsp:txBody>
      <dsp:txXfrm>
        <a:off x="334115" y="36703"/>
        <a:ext cx="6709681" cy="1168939"/>
      </dsp:txXfrm>
    </dsp:sp>
    <dsp:sp modelId="{3D07E200-2966-498C-A155-69A1E5497219}">
      <dsp:nvSpPr>
        <dsp:cNvPr id="0" name=""/>
        <dsp:cNvSpPr/>
      </dsp:nvSpPr>
      <dsp:spPr>
        <a:xfrm>
          <a:off x="975989" y="1242009"/>
          <a:ext cx="678241" cy="931254"/>
        </a:xfrm>
        <a:custGeom>
          <a:avLst/>
          <a:gdLst/>
          <a:ahLst/>
          <a:cxnLst/>
          <a:rect l="0" t="0" r="0" b="0"/>
          <a:pathLst>
            <a:path>
              <a:moveTo>
                <a:pt x="0" y="0"/>
              </a:moveTo>
              <a:lnTo>
                <a:pt x="0" y="931254"/>
              </a:lnTo>
              <a:lnTo>
                <a:pt x="678241" y="93125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53EC40-21DA-4DF7-B9DF-4A414BEAF7FB}">
      <dsp:nvSpPr>
        <dsp:cNvPr id="0" name=""/>
        <dsp:cNvSpPr/>
      </dsp:nvSpPr>
      <dsp:spPr>
        <a:xfrm>
          <a:off x="1654231" y="1552427"/>
          <a:ext cx="6277620" cy="124167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s-ES" sz="3600" kern="1200" dirty="0" smtClean="0"/>
            <a:t>por jubilación, fallecimiento, renuncia</a:t>
          </a:r>
          <a:endParaRPr lang="es-ES" sz="3600" kern="1200" dirty="0"/>
        </a:p>
      </dsp:txBody>
      <dsp:txXfrm>
        <a:off x="1690598" y="1588794"/>
        <a:ext cx="6204886" cy="1168939"/>
      </dsp:txXfrm>
    </dsp:sp>
    <dsp:sp modelId="{2E238C89-DB82-4BAE-A481-08A6CDFC92EA}">
      <dsp:nvSpPr>
        <dsp:cNvPr id="0" name=""/>
        <dsp:cNvSpPr/>
      </dsp:nvSpPr>
      <dsp:spPr>
        <a:xfrm>
          <a:off x="975989" y="1242009"/>
          <a:ext cx="678241" cy="2573063"/>
        </a:xfrm>
        <a:custGeom>
          <a:avLst/>
          <a:gdLst/>
          <a:ahLst/>
          <a:cxnLst/>
          <a:rect l="0" t="0" r="0" b="0"/>
          <a:pathLst>
            <a:path>
              <a:moveTo>
                <a:pt x="0" y="0"/>
              </a:moveTo>
              <a:lnTo>
                <a:pt x="0" y="2573063"/>
              </a:lnTo>
              <a:lnTo>
                <a:pt x="678241" y="257306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38795-1181-4B95-B265-D1D7924058DD}">
      <dsp:nvSpPr>
        <dsp:cNvPr id="0" name=""/>
        <dsp:cNvSpPr/>
      </dsp:nvSpPr>
      <dsp:spPr>
        <a:xfrm>
          <a:off x="1654231" y="3104519"/>
          <a:ext cx="6256442" cy="1421107"/>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s-ES" sz="3600" kern="1200" dirty="0" smtClean="0"/>
            <a:t>declaración en situación de excedencia sin reserva de puesto de trabajo</a:t>
          </a:r>
          <a:endParaRPr lang="es-ES" sz="3600" kern="1200" dirty="0"/>
        </a:p>
      </dsp:txBody>
      <dsp:txXfrm>
        <a:off x="1695854" y="3146142"/>
        <a:ext cx="6173196" cy="1337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13A03-7E94-4FCE-9A07-96971FB6837F}">
      <dsp:nvSpPr>
        <dsp:cNvPr id="0" name=""/>
        <dsp:cNvSpPr/>
      </dsp:nvSpPr>
      <dsp:spPr>
        <a:xfrm>
          <a:off x="4745" y="712397"/>
          <a:ext cx="8220109" cy="137829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rtl="0">
            <a:lnSpc>
              <a:spcPct val="90000"/>
            </a:lnSpc>
            <a:spcBef>
              <a:spcPct val="0"/>
            </a:spcBef>
            <a:spcAft>
              <a:spcPct val="35000"/>
            </a:spcAft>
          </a:pPr>
          <a:r>
            <a:rPr lang="es-ES" sz="4600" kern="1200" dirty="0" smtClean="0"/>
            <a:t>TASA ADICIONAL ESTABILIZACIÓN</a:t>
          </a:r>
          <a:endParaRPr lang="es-ES" sz="4600" kern="1200" dirty="0"/>
        </a:p>
      </dsp:txBody>
      <dsp:txXfrm>
        <a:off x="45114" y="752766"/>
        <a:ext cx="8139371" cy="1297559"/>
      </dsp:txXfrm>
    </dsp:sp>
    <dsp:sp modelId="{634F3AF2-B768-4E19-83C9-67594226FBBD}">
      <dsp:nvSpPr>
        <dsp:cNvPr id="0" name=""/>
        <dsp:cNvSpPr/>
      </dsp:nvSpPr>
      <dsp:spPr>
        <a:xfrm>
          <a:off x="826756" y="2090694"/>
          <a:ext cx="822010" cy="1033722"/>
        </a:xfrm>
        <a:custGeom>
          <a:avLst/>
          <a:gdLst/>
          <a:ahLst/>
          <a:cxnLst/>
          <a:rect l="0" t="0" r="0" b="0"/>
          <a:pathLst>
            <a:path>
              <a:moveTo>
                <a:pt x="0" y="0"/>
              </a:moveTo>
              <a:lnTo>
                <a:pt x="0" y="1033722"/>
              </a:lnTo>
              <a:lnTo>
                <a:pt x="822010" y="103372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F5DD66-DDDC-4D39-B805-D2931F19C39D}">
      <dsp:nvSpPr>
        <dsp:cNvPr id="0" name=""/>
        <dsp:cNvSpPr/>
      </dsp:nvSpPr>
      <dsp:spPr>
        <a:xfrm>
          <a:off x="1648767" y="2435268"/>
          <a:ext cx="6576087" cy="137829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s-ES" sz="2200" i="0" kern="1200" dirty="0" smtClean="0"/>
            <a:t>plazas de naturaleza estructural que, estando dotadas presupuestariamente, hayan estado ocupadas de forma temporal e ininterrumpidamente al menos en los tres años anteriores a </a:t>
          </a:r>
          <a:r>
            <a:rPr lang="es-ES" sz="2200" b="1" i="0" kern="1200" dirty="0" smtClean="0"/>
            <a:t>31 de diciembre de 2017</a:t>
          </a:r>
          <a:endParaRPr lang="es-ES" sz="2200" b="1" i="0" kern="1200" dirty="0"/>
        </a:p>
      </dsp:txBody>
      <dsp:txXfrm>
        <a:off x="1689136" y="2475637"/>
        <a:ext cx="6495349" cy="1297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13A03-7E94-4FCE-9A07-96971FB6837F}">
      <dsp:nvSpPr>
        <dsp:cNvPr id="0" name=""/>
        <dsp:cNvSpPr/>
      </dsp:nvSpPr>
      <dsp:spPr>
        <a:xfrm>
          <a:off x="4745" y="712397"/>
          <a:ext cx="8220109" cy="137829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lvl="0" algn="ctr" defTabSz="2044700" rtl="0">
            <a:lnSpc>
              <a:spcPct val="90000"/>
            </a:lnSpc>
            <a:spcBef>
              <a:spcPct val="0"/>
            </a:spcBef>
            <a:spcAft>
              <a:spcPct val="35000"/>
            </a:spcAft>
          </a:pPr>
          <a:r>
            <a:rPr lang="es-ES" sz="4600" kern="1200" dirty="0" smtClean="0"/>
            <a:t>TASA ADICIONAL ESTABILIZACION</a:t>
          </a:r>
          <a:endParaRPr lang="es-ES" sz="4600" kern="1200" dirty="0"/>
        </a:p>
      </dsp:txBody>
      <dsp:txXfrm>
        <a:off x="45114" y="752766"/>
        <a:ext cx="8139371" cy="1297559"/>
      </dsp:txXfrm>
    </dsp:sp>
    <dsp:sp modelId="{634F3AF2-B768-4E19-83C9-67594226FBBD}">
      <dsp:nvSpPr>
        <dsp:cNvPr id="0" name=""/>
        <dsp:cNvSpPr/>
      </dsp:nvSpPr>
      <dsp:spPr>
        <a:xfrm>
          <a:off x="826756" y="2090694"/>
          <a:ext cx="822010" cy="1033722"/>
        </a:xfrm>
        <a:custGeom>
          <a:avLst/>
          <a:gdLst/>
          <a:ahLst/>
          <a:cxnLst/>
          <a:rect l="0" t="0" r="0" b="0"/>
          <a:pathLst>
            <a:path>
              <a:moveTo>
                <a:pt x="0" y="0"/>
              </a:moveTo>
              <a:lnTo>
                <a:pt x="0" y="1033722"/>
              </a:lnTo>
              <a:lnTo>
                <a:pt x="822010" y="103372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F5DD66-DDDC-4D39-B805-D2931F19C39D}">
      <dsp:nvSpPr>
        <dsp:cNvPr id="0" name=""/>
        <dsp:cNvSpPr/>
      </dsp:nvSpPr>
      <dsp:spPr>
        <a:xfrm>
          <a:off x="1648767" y="2435268"/>
          <a:ext cx="6576087" cy="137829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s-ES" sz="2200" i="0" kern="1200" dirty="0" smtClean="0"/>
            <a:t>plazas de naturaleza estructural que, estando dotadas presupuestariamente, hayan estado ocupadas de forma temporal e ininterrumpidamente al menos en los tres años anteriores a </a:t>
          </a:r>
          <a:r>
            <a:rPr lang="es-ES" sz="2200" b="1" i="0" kern="1200" dirty="0" smtClean="0">
              <a:solidFill>
                <a:srgbClr val="FF0000"/>
              </a:solidFill>
            </a:rPr>
            <a:t>31 de diciembre de 2020</a:t>
          </a:r>
          <a:endParaRPr lang="es-ES" sz="2200" b="1" i="0" kern="1200" dirty="0">
            <a:solidFill>
              <a:srgbClr val="FF0000"/>
            </a:solidFill>
          </a:endParaRPr>
        </a:p>
      </dsp:txBody>
      <dsp:txXfrm>
        <a:off x="1689136" y="2475637"/>
        <a:ext cx="6495349" cy="1297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A32F4-9D9D-4AA5-85F8-1A40D849B7AE}">
      <dsp:nvSpPr>
        <dsp:cNvPr id="0" name=""/>
        <dsp:cNvSpPr/>
      </dsp:nvSpPr>
      <dsp:spPr>
        <a:xfrm rot="5400000">
          <a:off x="1588758" y="2554642"/>
          <a:ext cx="956850" cy="1089339"/>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717FAD-B584-4768-87B5-0FC636AFBA34}">
      <dsp:nvSpPr>
        <dsp:cNvPr id="0" name=""/>
        <dsp:cNvSpPr/>
      </dsp:nvSpPr>
      <dsp:spPr>
        <a:xfrm>
          <a:off x="370383" y="532661"/>
          <a:ext cx="6607887" cy="1938817"/>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La publicación de las convocatorias de los procesos selectivos para la cobertura de las plazas incluidas en las ofertas de empleo público deberá producirse antes de </a:t>
          </a:r>
          <a:r>
            <a:rPr lang="es-ES" sz="1800" b="1" u="sng" kern="1200" dirty="0" smtClean="0"/>
            <a:t>31 de diciembre de 2022</a:t>
          </a:r>
          <a:r>
            <a:rPr lang="es-ES" sz="1800" b="1" kern="1200" dirty="0" smtClean="0"/>
            <a:t>.</a:t>
          </a:r>
          <a:endParaRPr lang="es-ES" sz="1800" b="1" kern="1200" dirty="0"/>
        </a:p>
      </dsp:txBody>
      <dsp:txXfrm>
        <a:off x="465045" y="627323"/>
        <a:ext cx="6418563" cy="1749493"/>
      </dsp:txXfrm>
    </dsp:sp>
    <dsp:sp modelId="{8DD0DAD4-E0CD-4A59-A378-834FD229233B}">
      <dsp:nvSpPr>
        <dsp:cNvPr id="0" name=""/>
        <dsp:cNvSpPr/>
      </dsp:nvSpPr>
      <dsp:spPr>
        <a:xfrm>
          <a:off x="4109525" y="1296385"/>
          <a:ext cx="1171522" cy="911285"/>
        </a:xfrm>
        <a:prstGeom prst="rect">
          <a:avLst/>
        </a:prstGeom>
        <a:noFill/>
        <a:ln>
          <a:noFill/>
        </a:ln>
        <a:effectLst/>
      </dsp:spPr>
      <dsp:style>
        <a:lnRef idx="0">
          <a:scrgbClr r="0" g="0" b="0"/>
        </a:lnRef>
        <a:fillRef idx="0">
          <a:scrgbClr r="0" g="0" b="0"/>
        </a:fillRef>
        <a:effectRef idx="0">
          <a:scrgbClr r="0" g="0" b="0"/>
        </a:effectRef>
        <a:fontRef idx="minor"/>
      </dsp:style>
    </dsp:sp>
    <dsp:sp modelId="{8449F958-5F48-4850-ABB8-C95F27394978}">
      <dsp:nvSpPr>
        <dsp:cNvPr id="0" name=""/>
        <dsp:cNvSpPr/>
      </dsp:nvSpPr>
      <dsp:spPr>
        <a:xfrm>
          <a:off x="3172177" y="2960149"/>
          <a:ext cx="5057422" cy="1517565"/>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t>La resolución de estos procesos selectivos deberá finalizar antes de </a:t>
          </a:r>
          <a:r>
            <a:rPr lang="es-ES" sz="1800" b="1" u="sng" kern="1200" dirty="0" smtClean="0"/>
            <a:t>31 de diciembre de 2024</a:t>
          </a:r>
          <a:r>
            <a:rPr lang="es-ES" sz="1800" kern="1200" dirty="0" smtClean="0"/>
            <a:t>. </a:t>
          </a:r>
          <a:endParaRPr lang="es-ES" sz="1800" kern="1200" dirty="0"/>
        </a:p>
      </dsp:txBody>
      <dsp:txXfrm>
        <a:off x="3246272" y="3034244"/>
        <a:ext cx="4909232" cy="1369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EECAC-3F8A-4561-A14E-34678EB1EF88}">
      <dsp:nvSpPr>
        <dsp:cNvPr id="0" name=""/>
        <dsp:cNvSpPr/>
      </dsp:nvSpPr>
      <dsp:spPr>
        <a:xfrm>
          <a:off x="0" y="32912"/>
          <a:ext cx="8114787" cy="398268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s-ES" sz="4600" b="1" kern="1200" dirty="0" smtClean="0"/>
            <a:t>A lo largo del primer trimestre del año 2022 vamos a negociar los baremos a aplicar en los procedimientos de estabilización</a:t>
          </a:r>
          <a:endParaRPr lang="es-ES" sz="4600" kern="1200" dirty="0"/>
        </a:p>
      </dsp:txBody>
      <dsp:txXfrm>
        <a:off x="194418" y="227330"/>
        <a:ext cx="7725951" cy="3593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AC7B5-0A71-4DAB-B0F5-8A80F6B4163E}">
      <dsp:nvSpPr>
        <dsp:cNvPr id="0" name=""/>
        <dsp:cNvSpPr/>
      </dsp:nvSpPr>
      <dsp:spPr>
        <a:xfrm rot="5400000">
          <a:off x="511523" y="460643"/>
          <a:ext cx="1660187" cy="2678571"/>
        </a:xfrm>
        <a:prstGeom prst="corner">
          <a:avLst>
            <a:gd name="adj1" fmla="val 16120"/>
            <a:gd name="adj2" fmla="val 16110"/>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DA270-6C62-4226-AB3A-B7157C29EE45}">
      <dsp:nvSpPr>
        <dsp:cNvPr id="0" name=""/>
        <dsp:cNvSpPr/>
      </dsp:nvSpPr>
      <dsp:spPr>
        <a:xfrm>
          <a:off x="447492" y="1470931"/>
          <a:ext cx="1953720" cy="129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ES" sz="2400" kern="1200" dirty="0" smtClean="0"/>
            <a:t>1. Segundo trimestre de 2022.</a:t>
          </a:r>
          <a:endParaRPr lang="es-ES" sz="2400" kern="1200" dirty="0"/>
        </a:p>
      </dsp:txBody>
      <dsp:txXfrm>
        <a:off x="447492" y="1470931"/>
        <a:ext cx="1953720" cy="1293916"/>
      </dsp:txXfrm>
    </dsp:sp>
    <dsp:sp modelId="{4F622ACE-D187-47A3-A99B-4E639BCAF3AA}">
      <dsp:nvSpPr>
        <dsp:cNvPr id="0" name=""/>
        <dsp:cNvSpPr/>
      </dsp:nvSpPr>
      <dsp:spPr>
        <a:xfrm>
          <a:off x="2401210" y="494272"/>
          <a:ext cx="278515" cy="278515"/>
        </a:xfrm>
        <a:prstGeom prst="triangle">
          <a:avLst>
            <a:gd name="adj" fmla="val 100000"/>
          </a:avLst>
        </a:prstGeom>
        <a:solidFill>
          <a:schemeClr val="accent2">
            <a:alpha val="90000"/>
            <a:hueOff val="0"/>
            <a:satOff val="0"/>
            <a:lumOff val="0"/>
            <a:alphaOff val="-10000"/>
          </a:schemeClr>
        </a:solidFill>
        <a:ln w="254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058004C6-1738-4CA1-9262-A7CAD143E192}">
      <dsp:nvSpPr>
        <dsp:cNvPr id="0" name=""/>
        <dsp:cNvSpPr/>
      </dsp:nvSpPr>
      <dsp:spPr>
        <a:xfrm rot="5400000">
          <a:off x="3358843" y="13480"/>
          <a:ext cx="1660187" cy="2678571"/>
        </a:xfrm>
        <a:prstGeom prst="corner">
          <a:avLst>
            <a:gd name="adj1" fmla="val 16120"/>
            <a:gd name="adj2" fmla="val 16110"/>
          </a:avLst>
        </a:prstGeom>
        <a:solidFill>
          <a:schemeClr val="accent2">
            <a:alpha val="90000"/>
            <a:hueOff val="0"/>
            <a:satOff val="0"/>
            <a:lumOff val="0"/>
            <a:alphaOff val="-2000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5F8F0E49-388D-4940-87AE-3A0DFB9538DE}">
      <dsp:nvSpPr>
        <dsp:cNvPr id="0" name=""/>
        <dsp:cNvSpPr/>
      </dsp:nvSpPr>
      <dsp:spPr>
        <a:xfrm>
          <a:off x="3533606" y="1023769"/>
          <a:ext cx="1476132" cy="129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ES" sz="2400" kern="1200" dirty="0" smtClean="0"/>
            <a:t>2. Tercer trimestre de 2022</a:t>
          </a:r>
          <a:endParaRPr lang="es-ES" sz="2400" kern="1200" dirty="0"/>
        </a:p>
      </dsp:txBody>
      <dsp:txXfrm>
        <a:off x="3533606" y="1023769"/>
        <a:ext cx="1476132" cy="1293916"/>
      </dsp:txXfrm>
    </dsp:sp>
    <dsp:sp modelId="{32AE0013-349D-4B58-A86B-CCE2E51B84A4}">
      <dsp:nvSpPr>
        <dsp:cNvPr id="0" name=""/>
        <dsp:cNvSpPr/>
      </dsp:nvSpPr>
      <dsp:spPr>
        <a:xfrm>
          <a:off x="5209523" y="109049"/>
          <a:ext cx="278515" cy="278515"/>
        </a:xfrm>
        <a:prstGeom prst="triangle">
          <a:avLst>
            <a:gd name="adj" fmla="val 100000"/>
          </a:avLst>
        </a:prstGeom>
        <a:solidFill>
          <a:schemeClr val="accent2">
            <a:alpha val="90000"/>
            <a:hueOff val="0"/>
            <a:satOff val="0"/>
            <a:lumOff val="0"/>
            <a:alphaOff val="-30000"/>
          </a:schemeClr>
        </a:solidFill>
        <a:ln w="254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DD357626-3A7D-41D9-BC92-A891C477E375}">
      <dsp:nvSpPr>
        <dsp:cNvPr id="0" name=""/>
        <dsp:cNvSpPr/>
      </dsp:nvSpPr>
      <dsp:spPr>
        <a:xfrm rot="5400000">
          <a:off x="6206162" y="-433681"/>
          <a:ext cx="1660187" cy="2678571"/>
        </a:xfrm>
        <a:prstGeom prst="corner">
          <a:avLst>
            <a:gd name="adj1" fmla="val 16120"/>
            <a:gd name="adj2" fmla="val 16110"/>
          </a:avLst>
        </a:prstGeom>
        <a:solidFill>
          <a:schemeClr val="accent2">
            <a:alpha val="90000"/>
            <a:hueOff val="0"/>
            <a:satOff val="0"/>
            <a:lumOff val="0"/>
            <a:alphaOff val="-4000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0416AD9E-399A-463D-9EC4-D34E5150F5DD}">
      <dsp:nvSpPr>
        <dsp:cNvPr id="0" name=""/>
        <dsp:cNvSpPr/>
      </dsp:nvSpPr>
      <dsp:spPr>
        <a:xfrm>
          <a:off x="6380925" y="576607"/>
          <a:ext cx="1476132" cy="1293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s-ES" sz="2400" kern="1200" dirty="0" smtClean="0"/>
            <a:t>3. Cuarto trimestre de 2022</a:t>
          </a:r>
          <a:endParaRPr lang="es-ES" sz="2400" kern="1200" dirty="0"/>
        </a:p>
      </dsp:txBody>
      <dsp:txXfrm>
        <a:off x="6380925" y="576607"/>
        <a:ext cx="1476132" cy="12939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C7E9D-B7DC-4D97-9AFA-C796B00C301A}">
      <dsp:nvSpPr>
        <dsp:cNvPr id="0" name=""/>
        <dsp:cNvSpPr/>
      </dsp:nvSpPr>
      <dsp:spPr>
        <a:xfrm rot="5400000">
          <a:off x="382402" y="1561287"/>
          <a:ext cx="1141651" cy="1899682"/>
        </a:xfrm>
        <a:prstGeom prst="corner">
          <a:avLst>
            <a:gd name="adj1" fmla="val 16120"/>
            <a:gd name="adj2" fmla="val 1611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BFB6A86-F352-4510-894A-F4A742281D87}">
      <dsp:nvSpPr>
        <dsp:cNvPr id="0" name=""/>
        <dsp:cNvSpPr/>
      </dsp:nvSpPr>
      <dsp:spPr>
        <a:xfrm>
          <a:off x="191832" y="2128883"/>
          <a:ext cx="1715044" cy="1503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s-ES" sz="2800" kern="1200" dirty="0" smtClean="0"/>
            <a:t>1. Tercera semana de </a:t>
          </a:r>
          <a:r>
            <a:rPr lang="es-ES" sz="2800" u="sng" kern="1200" dirty="0" smtClean="0"/>
            <a:t>Enero</a:t>
          </a:r>
          <a:r>
            <a:rPr lang="es-ES" sz="2800" kern="1200" dirty="0" smtClean="0"/>
            <a:t> de 2022</a:t>
          </a:r>
          <a:endParaRPr lang="es-ES" sz="2800" kern="1200" dirty="0"/>
        </a:p>
      </dsp:txBody>
      <dsp:txXfrm>
        <a:off x="191832" y="2128883"/>
        <a:ext cx="1715044" cy="1503336"/>
      </dsp:txXfrm>
    </dsp:sp>
    <dsp:sp modelId="{BA160C7A-B6F7-4348-AA7E-EAD885ACCF7F}">
      <dsp:nvSpPr>
        <dsp:cNvPr id="0" name=""/>
        <dsp:cNvSpPr/>
      </dsp:nvSpPr>
      <dsp:spPr>
        <a:xfrm>
          <a:off x="1583283" y="1421430"/>
          <a:ext cx="323593" cy="323593"/>
        </a:xfrm>
        <a:prstGeom prst="triangle">
          <a:avLst>
            <a:gd name="adj" fmla="val 100000"/>
          </a:avLst>
        </a:prstGeom>
        <a:gradFill rotWithShape="0">
          <a:gsLst>
            <a:gs pos="0">
              <a:schemeClr val="accent2">
                <a:shade val="50000"/>
                <a:hueOff val="-11853"/>
                <a:satOff val="-2403"/>
                <a:lumOff val="13215"/>
                <a:alphaOff val="0"/>
                <a:shade val="51000"/>
                <a:satMod val="130000"/>
              </a:schemeClr>
            </a:gs>
            <a:gs pos="80000">
              <a:schemeClr val="accent2">
                <a:shade val="50000"/>
                <a:hueOff val="-11853"/>
                <a:satOff val="-2403"/>
                <a:lumOff val="13215"/>
                <a:alphaOff val="0"/>
                <a:shade val="93000"/>
                <a:satMod val="130000"/>
              </a:schemeClr>
            </a:gs>
            <a:gs pos="100000">
              <a:schemeClr val="accent2">
                <a:shade val="50000"/>
                <a:hueOff val="-11853"/>
                <a:satOff val="-2403"/>
                <a:lumOff val="13215"/>
                <a:alphaOff val="0"/>
                <a:shade val="94000"/>
                <a:satMod val="135000"/>
              </a:schemeClr>
            </a:gs>
          </a:gsLst>
          <a:lin ang="16200000" scaled="0"/>
        </a:gradFill>
        <a:ln w="9525" cap="flat" cmpd="sng" algn="ctr">
          <a:solidFill>
            <a:schemeClr val="accent2">
              <a:shade val="50000"/>
              <a:hueOff val="-11853"/>
              <a:satOff val="-2403"/>
              <a:lumOff val="132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1F19380-3A51-4A1E-BB11-8C8C7FBA4DCA}">
      <dsp:nvSpPr>
        <dsp:cNvPr id="0" name=""/>
        <dsp:cNvSpPr/>
      </dsp:nvSpPr>
      <dsp:spPr>
        <a:xfrm rot="5400000">
          <a:off x="2481951" y="1041751"/>
          <a:ext cx="1141651" cy="1899682"/>
        </a:xfrm>
        <a:prstGeom prst="corner">
          <a:avLst>
            <a:gd name="adj1" fmla="val 16120"/>
            <a:gd name="adj2" fmla="val 16110"/>
          </a:avLst>
        </a:prstGeom>
        <a:gradFill rotWithShape="0">
          <a:gsLst>
            <a:gs pos="0">
              <a:schemeClr val="accent2">
                <a:shade val="50000"/>
                <a:hueOff val="-23705"/>
                <a:satOff val="-4805"/>
                <a:lumOff val="26429"/>
                <a:alphaOff val="0"/>
                <a:shade val="51000"/>
                <a:satMod val="130000"/>
              </a:schemeClr>
            </a:gs>
            <a:gs pos="80000">
              <a:schemeClr val="accent2">
                <a:shade val="50000"/>
                <a:hueOff val="-23705"/>
                <a:satOff val="-4805"/>
                <a:lumOff val="26429"/>
                <a:alphaOff val="0"/>
                <a:shade val="93000"/>
                <a:satMod val="130000"/>
              </a:schemeClr>
            </a:gs>
            <a:gs pos="100000">
              <a:schemeClr val="accent2">
                <a:shade val="50000"/>
                <a:hueOff val="-23705"/>
                <a:satOff val="-4805"/>
                <a:lumOff val="26429"/>
                <a:alphaOff val="0"/>
                <a:shade val="94000"/>
                <a:satMod val="135000"/>
              </a:schemeClr>
            </a:gs>
          </a:gsLst>
          <a:lin ang="16200000" scaled="0"/>
        </a:gradFill>
        <a:ln w="9525" cap="flat" cmpd="sng" algn="ctr">
          <a:solidFill>
            <a:schemeClr val="accent2">
              <a:shade val="50000"/>
              <a:hueOff val="-23705"/>
              <a:satOff val="-4805"/>
              <a:lumOff val="264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43753A3-0CCE-4F01-9A89-B6906EBC07CE}">
      <dsp:nvSpPr>
        <dsp:cNvPr id="0" name=""/>
        <dsp:cNvSpPr/>
      </dsp:nvSpPr>
      <dsp:spPr>
        <a:xfrm>
          <a:off x="2291381" y="1609347"/>
          <a:ext cx="1715044" cy="1503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s-ES" sz="2600" kern="1200" dirty="0" smtClean="0"/>
            <a:t>2. Segunda semana  mes de </a:t>
          </a:r>
          <a:r>
            <a:rPr lang="es-ES" sz="2600" u="sng" kern="1200" dirty="0" smtClean="0"/>
            <a:t>Febrero</a:t>
          </a:r>
          <a:r>
            <a:rPr lang="es-ES" sz="2600" kern="1200" dirty="0" smtClean="0"/>
            <a:t> de 2022</a:t>
          </a:r>
          <a:endParaRPr lang="es-ES" sz="2600" kern="1200" dirty="0"/>
        </a:p>
      </dsp:txBody>
      <dsp:txXfrm>
        <a:off x="2291381" y="1609347"/>
        <a:ext cx="1715044" cy="1503336"/>
      </dsp:txXfrm>
    </dsp:sp>
    <dsp:sp modelId="{46F2004D-7CE8-48C1-BC48-D2B083D003EB}">
      <dsp:nvSpPr>
        <dsp:cNvPr id="0" name=""/>
        <dsp:cNvSpPr/>
      </dsp:nvSpPr>
      <dsp:spPr>
        <a:xfrm>
          <a:off x="3682832" y="901894"/>
          <a:ext cx="323593" cy="323593"/>
        </a:xfrm>
        <a:prstGeom prst="triangle">
          <a:avLst>
            <a:gd name="adj" fmla="val 100000"/>
          </a:avLst>
        </a:prstGeom>
        <a:gradFill rotWithShape="0">
          <a:gsLst>
            <a:gs pos="0">
              <a:schemeClr val="accent2">
                <a:shade val="50000"/>
                <a:hueOff val="-35558"/>
                <a:satOff val="-7208"/>
                <a:lumOff val="39644"/>
                <a:alphaOff val="0"/>
                <a:shade val="51000"/>
                <a:satMod val="130000"/>
              </a:schemeClr>
            </a:gs>
            <a:gs pos="80000">
              <a:schemeClr val="accent2">
                <a:shade val="50000"/>
                <a:hueOff val="-35558"/>
                <a:satOff val="-7208"/>
                <a:lumOff val="39644"/>
                <a:alphaOff val="0"/>
                <a:shade val="93000"/>
                <a:satMod val="130000"/>
              </a:schemeClr>
            </a:gs>
            <a:gs pos="100000">
              <a:schemeClr val="accent2">
                <a:shade val="50000"/>
                <a:hueOff val="-35558"/>
                <a:satOff val="-7208"/>
                <a:lumOff val="39644"/>
                <a:alphaOff val="0"/>
                <a:shade val="94000"/>
                <a:satMod val="135000"/>
              </a:schemeClr>
            </a:gs>
          </a:gsLst>
          <a:lin ang="16200000" scaled="0"/>
        </a:gradFill>
        <a:ln w="9525" cap="flat" cmpd="sng" algn="ctr">
          <a:solidFill>
            <a:schemeClr val="accent2">
              <a:shade val="50000"/>
              <a:hueOff val="-35558"/>
              <a:satOff val="-7208"/>
              <a:lumOff val="3964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C2E2228-5A53-4BC6-8D37-2A3D712E9C44}">
      <dsp:nvSpPr>
        <dsp:cNvPr id="0" name=""/>
        <dsp:cNvSpPr/>
      </dsp:nvSpPr>
      <dsp:spPr>
        <a:xfrm rot="5400000">
          <a:off x="4581501" y="522215"/>
          <a:ext cx="1141651" cy="1899682"/>
        </a:xfrm>
        <a:prstGeom prst="corner">
          <a:avLst>
            <a:gd name="adj1" fmla="val 16120"/>
            <a:gd name="adj2" fmla="val 16110"/>
          </a:avLst>
        </a:prstGeom>
        <a:gradFill rotWithShape="0">
          <a:gsLst>
            <a:gs pos="0">
              <a:schemeClr val="accent2">
                <a:shade val="50000"/>
                <a:hueOff val="-35558"/>
                <a:satOff val="-7208"/>
                <a:lumOff val="39644"/>
                <a:alphaOff val="0"/>
                <a:shade val="51000"/>
                <a:satMod val="130000"/>
              </a:schemeClr>
            </a:gs>
            <a:gs pos="80000">
              <a:schemeClr val="accent2">
                <a:shade val="50000"/>
                <a:hueOff val="-35558"/>
                <a:satOff val="-7208"/>
                <a:lumOff val="39644"/>
                <a:alphaOff val="0"/>
                <a:shade val="93000"/>
                <a:satMod val="130000"/>
              </a:schemeClr>
            </a:gs>
            <a:gs pos="100000">
              <a:schemeClr val="accent2">
                <a:shade val="50000"/>
                <a:hueOff val="-35558"/>
                <a:satOff val="-7208"/>
                <a:lumOff val="39644"/>
                <a:alphaOff val="0"/>
                <a:shade val="94000"/>
                <a:satMod val="135000"/>
              </a:schemeClr>
            </a:gs>
          </a:gsLst>
          <a:lin ang="16200000" scaled="0"/>
        </a:gradFill>
        <a:ln w="9525" cap="flat" cmpd="sng" algn="ctr">
          <a:solidFill>
            <a:schemeClr val="accent2">
              <a:shade val="50000"/>
              <a:hueOff val="-35558"/>
              <a:satOff val="-7208"/>
              <a:lumOff val="39644"/>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7F42874-1D0D-4EA9-BD7D-0979A8E38356}">
      <dsp:nvSpPr>
        <dsp:cNvPr id="0" name=""/>
        <dsp:cNvSpPr/>
      </dsp:nvSpPr>
      <dsp:spPr>
        <a:xfrm>
          <a:off x="4390931" y="1089811"/>
          <a:ext cx="1715044" cy="1503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s-ES" sz="2800" kern="1200" dirty="0" smtClean="0"/>
            <a:t>3. Primera semana  mes de </a:t>
          </a:r>
          <a:r>
            <a:rPr lang="es-ES" sz="2800" u="sng" kern="1200" dirty="0" smtClean="0"/>
            <a:t>Marzo</a:t>
          </a:r>
          <a:r>
            <a:rPr lang="es-ES" sz="2800" kern="1200" dirty="0" smtClean="0"/>
            <a:t> de 2022</a:t>
          </a:r>
          <a:endParaRPr lang="es-ES" sz="2800" kern="1200" dirty="0"/>
        </a:p>
      </dsp:txBody>
      <dsp:txXfrm>
        <a:off x="4390931" y="1089811"/>
        <a:ext cx="1715044" cy="1503336"/>
      </dsp:txXfrm>
    </dsp:sp>
    <dsp:sp modelId="{9FFC19F2-3022-42B2-AD97-BB764A9810C8}">
      <dsp:nvSpPr>
        <dsp:cNvPr id="0" name=""/>
        <dsp:cNvSpPr/>
      </dsp:nvSpPr>
      <dsp:spPr>
        <a:xfrm>
          <a:off x="5782382" y="382359"/>
          <a:ext cx="323593" cy="323593"/>
        </a:xfrm>
        <a:prstGeom prst="triangle">
          <a:avLst>
            <a:gd name="adj" fmla="val 100000"/>
          </a:avLst>
        </a:prstGeom>
        <a:gradFill rotWithShape="0">
          <a:gsLst>
            <a:gs pos="0">
              <a:schemeClr val="accent2">
                <a:shade val="50000"/>
                <a:hueOff val="-23705"/>
                <a:satOff val="-4805"/>
                <a:lumOff val="26429"/>
                <a:alphaOff val="0"/>
                <a:shade val="51000"/>
                <a:satMod val="130000"/>
              </a:schemeClr>
            </a:gs>
            <a:gs pos="80000">
              <a:schemeClr val="accent2">
                <a:shade val="50000"/>
                <a:hueOff val="-23705"/>
                <a:satOff val="-4805"/>
                <a:lumOff val="26429"/>
                <a:alphaOff val="0"/>
                <a:shade val="93000"/>
                <a:satMod val="130000"/>
              </a:schemeClr>
            </a:gs>
            <a:gs pos="100000">
              <a:schemeClr val="accent2">
                <a:shade val="50000"/>
                <a:hueOff val="-23705"/>
                <a:satOff val="-4805"/>
                <a:lumOff val="26429"/>
                <a:alphaOff val="0"/>
                <a:shade val="94000"/>
                <a:satMod val="135000"/>
              </a:schemeClr>
            </a:gs>
          </a:gsLst>
          <a:lin ang="16200000" scaled="0"/>
        </a:gradFill>
        <a:ln w="9525" cap="flat" cmpd="sng" algn="ctr">
          <a:solidFill>
            <a:schemeClr val="accent2">
              <a:shade val="50000"/>
              <a:hueOff val="-23705"/>
              <a:satOff val="-4805"/>
              <a:lumOff val="2642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96B2C8E-E474-475E-892E-71232FD59DAE}">
      <dsp:nvSpPr>
        <dsp:cNvPr id="0" name=""/>
        <dsp:cNvSpPr/>
      </dsp:nvSpPr>
      <dsp:spPr>
        <a:xfrm rot="5400000">
          <a:off x="6681050" y="2680"/>
          <a:ext cx="1141651" cy="1899682"/>
        </a:xfrm>
        <a:prstGeom prst="corner">
          <a:avLst>
            <a:gd name="adj1" fmla="val 16120"/>
            <a:gd name="adj2" fmla="val 16110"/>
          </a:avLst>
        </a:prstGeom>
        <a:gradFill rotWithShape="0">
          <a:gsLst>
            <a:gs pos="0">
              <a:schemeClr val="accent2">
                <a:shade val="50000"/>
                <a:hueOff val="-11853"/>
                <a:satOff val="-2403"/>
                <a:lumOff val="13215"/>
                <a:alphaOff val="0"/>
                <a:shade val="51000"/>
                <a:satMod val="130000"/>
              </a:schemeClr>
            </a:gs>
            <a:gs pos="80000">
              <a:schemeClr val="accent2">
                <a:shade val="50000"/>
                <a:hueOff val="-11853"/>
                <a:satOff val="-2403"/>
                <a:lumOff val="13215"/>
                <a:alphaOff val="0"/>
                <a:shade val="93000"/>
                <a:satMod val="130000"/>
              </a:schemeClr>
            </a:gs>
            <a:gs pos="100000">
              <a:schemeClr val="accent2">
                <a:shade val="50000"/>
                <a:hueOff val="-11853"/>
                <a:satOff val="-2403"/>
                <a:lumOff val="13215"/>
                <a:alphaOff val="0"/>
                <a:shade val="94000"/>
                <a:satMod val="135000"/>
              </a:schemeClr>
            </a:gs>
          </a:gsLst>
          <a:lin ang="16200000" scaled="0"/>
        </a:gradFill>
        <a:ln w="9525" cap="flat" cmpd="sng" algn="ctr">
          <a:solidFill>
            <a:schemeClr val="accent2">
              <a:shade val="50000"/>
              <a:hueOff val="-11853"/>
              <a:satOff val="-2403"/>
              <a:lumOff val="132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B344E60-D562-4958-853C-81333683DAC0}">
      <dsp:nvSpPr>
        <dsp:cNvPr id="0" name=""/>
        <dsp:cNvSpPr/>
      </dsp:nvSpPr>
      <dsp:spPr>
        <a:xfrm>
          <a:off x="6490480" y="570276"/>
          <a:ext cx="1715044" cy="1503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s-ES" sz="2800" kern="1200" dirty="0" smtClean="0"/>
            <a:t>4. Primera quincena  mes de </a:t>
          </a:r>
          <a:r>
            <a:rPr lang="es-ES" sz="2800" u="sng" kern="1200" dirty="0" smtClean="0"/>
            <a:t>Mayo</a:t>
          </a:r>
          <a:r>
            <a:rPr lang="es-ES" sz="2800" kern="1200" dirty="0" smtClean="0"/>
            <a:t> de 2022</a:t>
          </a:r>
          <a:br>
            <a:rPr lang="es-ES" sz="2800" kern="1200" dirty="0" smtClean="0"/>
          </a:br>
          <a:endParaRPr lang="es-ES" sz="2800" kern="1200" dirty="0"/>
        </a:p>
      </dsp:txBody>
      <dsp:txXfrm>
        <a:off x="6490480" y="570276"/>
        <a:ext cx="1715044" cy="15033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4"/>
            <a:ext cx="2946134" cy="496179"/>
          </a:xfrm>
          <a:prstGeom prst="rect">
            <a:avLst/>
          </a:prstGeom>
        </p:spPr>
        <p:txBody>
          <a:bodyPr vert="horz" lIns="92182" tIns="46091" rIns="92182" bIns="46091" rtlCol="0"/>
          <a:lstStyle>
            <a:lvl1pPr algn="l">
              <a:defRPr sz="1200"/>
            </a:lvl1pPr>
          </a:lstStyle>
          <a:p>
            <a:pPr>
              <a:defRPr/>
            </a:pPr>
            <a:endParaRPr lang="es-ES"/>
          </a:p>
        </p:txBody>
      </p:sp>
      <p:sp>
        <p:nvSpPr>
          <p:cNvPr id="3" name="2 Marcador de fecha"/>
          <p:cNvSpPr>
            <a:spLocks noGrp="1"/>
          </p:cNvSpPr>
          <p:nvPr>
            <p:ph type="dt" sz="quarter" idx="1"/>
          </p:nvPr>
        </p:nvSpPr>
        <p:spPr>
          <a:xfrm>
            <a:off x="3849352" y="4"/>
            <a:ext cx="2947228" cy="496179"/>
          </a:xfrm>
          <a:prstGeom prst="rect">
            <a:avLst/>
          </a:prstGeom>
        </p:spPr>
        <p:txBody>
          <a:bodyPr vert="horz" lIns="92182" tIns="46091" rIns="92182" bIns="46091" rtlCol="0"/>
          <a:lstStyle>
            <a:lvl1pPr algn="r">
              <a:defRPr sz="1200"/>
            </a:lvl1pPr>
          </a:lstStyle>
          <a:p>
            <a:pPr>
              <a:defRPr/>
            </a:pPr>
            <a:fld id="{4B919D33-1C11-46EA-B299-0EEF4705FFC0}" type="datetimeFigureOut">
              <a:rPr lang="es-ES"/>
              <a:pPr>
                <a:defRPr/>
              </a:pPr>
              <a:t>21/12/2021</a:t>
            </a:fld>
            <a:endParaRPr lang="es-ES"/>
          </a:p>
        </p:txBody>
      </p:sp>
      <p:sp>
        <p:nvSpPr>
          <p:cNvPr id="4" name="3 Marcador de pie de página"/>
          <p:cNvSpPr>
            <a:spLocks noGrp="1"/>
          </p:cNvSpPr>
          <p:nvPr>
            <p:ph type="ftr" sz="quarter" idx="2"/>
          </p:nvPr>
        </p:nvSpPr>
        <p:spPr>
          <a:xfrm>
            <a:off x="1" y="9429732"/>
            <a:ext cx="2946134" cy="496179"/>
          </a:xfrm>
          <a:prstGeom prst="rect">
            <a:avLst/>
          </a:prstGeom>
        </p:spPr>
        <p:txBody>
          <a:bodyPr vert="horz" lIns="92182" tIns="46091" rIns="92182" bIns="46091" rtlCol="0" anchor="b"/>
          <a:lstStyle>
            <a:lvl1pPr algn="l">
              <a:defRPr sz="1200"/>
            </a:lvl1pPr>
          </a:lstStyle>
          <a:p>
            <a:pPr>
              <a:defRPr/>
            </a:pPr>
            <a:endParaRPr lang="es-ES"/>
          </a:p>
        </p:txBody>
      </p:sp>
      <p:sp>
        <p:nvSpPr>
          <p:cNvPr id="5" name="4 Marcador de número de diapositiva"/>
          <p:cNvSpPr>
            <a:spLocks noGrp="1"/>
          </p:cNvSpPr>
          <p:nvPr>
            <p:ph type="sldNum" sz="quarter" idx="3"/>
          </p:nvPr>
        </p:nvSpPr>
        <p:spPr>
          <a:xfrm>
            <a:off x="3849352" y="9429732"/>
            <a:ext cx="2947228" cy="496179"/>
          </a:xfrm>
          <a:prstGeom prst="rect">
            <a:avLst/>
          </a:prstGeom>
        </p:spPr>
        <p:txBody>
          <a:bodyPr vert="horz" lIns="92182" tIns="46091" rIns="92182" bIns="46091" rtlCol="0" anchor="b"/>
          <a:lstStyle>
            <a:lvl1pPr algn="r">
              <a:defRPr sz="1200"/>
            </a:lvl1pPr>
          </a:lstStyle>
          <a:p>
            <a:pPr>
              <a:defRPr/>
            </a:pPr>
            <a:fld id="{64A83265-5F2F-4A02-9D66-183526059211}" type="slidenum">
              <a:rPr lang="es-ES"/>
              <a:pPr>
                <a:defRPr/>
              </a:pPr>
              <a:t>‹Nº›</a:t>
            </a:fld>
            <a:endParaRPr lang="es-ES"/>
          </a:p>
        </p:txBody>
      </p:sp>
    </p:spTree>
    <p:extLst>
      <p:ext uri="{BB962C8B-B14F-4D97-AF65-F5344CB8AC3E}">
        <p14:creationId xmlns:p14="http://schemas.microsoft.com/office/powerpoint/2010/main" val="1548556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4"/>
            <a:ext cx="2946134" cy="496179"/>
          </a:xfrm>
          <a:prstGeom prst="rect">
            <a:avLst/>
          </a:prstGeom>
        </p:spPr>
        <p:txBody>
          <a:bodyPr vert="horz" lIns="92113" tIns="46059" rIns="92113" bIns="46059"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50448" y="4"/>
            <a:ext cx="2946133" cy="496179"/>
          </a:xfrm>
          <a:prstGeom prst="rect">
            <a:avLst/>
          </a:prstGeom>
        </p:spPr>
        <p:txBody>
          <a:bodyPr vert="horz" lIns="92113" tIns="46059" rIns="92113" bIns="46059" rtlCol="0"/>
          <a:lstStyle>
            <a:lvl1pPr algn="r" fontAlgn="auto">
              <a:spcBef>
                <a:spcPts val="0"/>
              </a:spcBef>
              <a:spcAft>
                <a:spcPts val="0"/>
              </a:spcAft>
              <a:defRPr sz="1200">
                <a:latin typeface="+mn-lt"/>
                <a:cs typeface="+mn-cs"/>
              </a:defRPr>
            </a:lvl1pPr>
          </a:lstStyle>
          <a:p>
            <a:pPr>
              <a:defRPr/>
            </a:pPr>
            <a:fld id="{85A69079-58DD-42E7-81C0-2F30BE7CC2D1}" type="datetimeFigureOut">
              <a:rPr lang="es-ES"/>
              <a:pPr>
                <a:defRPr/>
              </a:pPr>
              <a:t>21/12/2021</a:t>
            </a:fld>
            <a:endParaRPr lang="es-ES"/>
          </a:p>
        </p:txBody>
      </p:sp>
      <p:sp>
        <p:nvSpPr>
          <p:cNvPr id="4" name="3 Marcador de imagen de diapositiva"/>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2113" tIns="46059" rIns="92113" bIns="46059" rtlCol="0" anchor="ctr"/>
          <a:lstStyle/>
          <a:p>
            <a:pPr lvl="0"/>
            <a:endParaRPr lang="es-ES" noProof="0"/>
          </a:p>
        </p:txBody>
      </p:sp>
      <p:sp>
        <p:nvSpPr>
          <p:cNvPr id="5" name="4 Marcador de notas"/>
          <p:cNvSpPr>
            <a:spLocks noGrp="1"/>
          </p:cNvSpPr>
          <p:nvPr>
            <p:ph type="body" sz="quarter" idx="3"/>
          </p:nvPr>
        </p:nvSpPr>
        <p:spPr>
          <a:xfrm>
            <a:off x="679877" y="4716026"/>
            <a:ext cx="5437921" cy="4467934"/>
          </a:xfrm>
          <a:prstGeom prst="rect">
            <a:avLst/>
          </a:prstGeom>
        </p:spPr>
        <p:txBody>
          <a:bodyPr vert="horz" lIns="92113" tIns="46059" rIns="92113" bIns="46059"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1" y="9429732"/>
            <a:ext cx="2946134" cy="496179"/>
          </a:xfrm>
          <a:prstGeom prst="rect">
            <a:avLst/>
          </a:prstGeom>
        </p:spPr>
        <p:txBody>
          <a:bodyPr vert="horz" lIns="92113" tIns="46059" rIns="92113" bIns="46059"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50448" y="9429732"/>
            <a:ext cx="2946133" cy="496179"/>
          </a:xfrm>
          <a:prstGeom prst="rect">
            <a:avLst/>
          </a:prstGeom>
        </p:spPr>
        <p:txBody>
          <a:bodyPr vert="horz" lIns="92113" tIns="46059" rIns="92113" bIns="46059" rtlCol="0" anchor="b"/>
          <a:lstStyle>
            <a:lvl1pPr algn="r" fontAlgn="auto">
              <a:spcBef>
                <a:spcPts val="0"/>
              </a:spcBef>
              <a:spcAft>
                <a:spcPts val="0"/>
              </a:spcAft>
              <a:defRPr sz="1200">
                <a:latin typeface="+mn-lt"/>
                <a:cs typeface="+mn-cs"/>
              </a:defRPr>
            </a:lvl1pPr>
          </a:lstStyle>
          <a:p>
            <a:pPr>
              <a:defRPr/>
            </a:pPr>
            <a:fld id="{44B75011-0BDE-47A4-9155-FC3B2CCA31A4}" type="slidenum">
              <a:rPr lang="es-ES"/>
              <a:pPr>
                <a:defRPr/>
              </a:pPr>
              <a:t>‹Nº›</a:t>
            </a:fld>
            <a:endParaRPr lang="es-ES"/>
          </a:p>
        </p:txBody>
      </p:sp>
    </p:spTree>
    <p:extLst>
      <p:ext uri="{BB962C8B-B14F-4D97-AF65-F5344CB8AC3E}">
        <p14:creationId xmlns:p14="http://schemas.microsoft.com/office/powerpoint/2010/main" val="492001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1</a:t>
            </a:fld>
            <a:endParaRPr lang="es-ES" smtClean="0"/>
          </a:p>
        </p:txBody>
      </p:sp>
    </p:spTree>
    <p:extLst>
      <p:ext uri="{BB962C8B-B14F-4D97-AF65-F5344CB8AC3E}">
        <p14:creationId xmlns:p14="http://schemas.microsoft.com/office/powerpoint/2010/main" val="1384404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438D492D-D70D-4FF1-9F65-5BC8FE38D6E8}" type="slidenum">
              <a:rPr lang="es-ES" smtClean="0"/>
              <a:pPr>
                <a:defRPr/>
              </a:pPr>
              <a:t>12</a:t>
            </a:fld>
            <a:endParaRPr lang="es-ES"/>
          </a:p>
        </p:txBody>
      </p:sp>
    </p:spTree>
    <p:extLst>
      <p:ext uri="{BB962C8B-B14F-4D97-AF65-F5344CB8AC3E}">
        <p14:creationId xmlns:p14="http://schemas.microsoft.com/office/powerpoint/2010/main" val="299235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13</a:t>
            </a:fld>
            <a:endParaRPr lang="es-ES" smtClean="0"/>
          </a:p>
        </p:txBody>
      </p:sp>
    </p:spTree>
    <p:extLst>
      <p:ext uri="{BB962C8B-B14F-4D97-AF65-F5344CB8AC3E}">
        <p14:creationId xmlns:p14="http://schemas.microsoft.com/office/powerpoint/2010/main" val="2820962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14</a:t>
            </a:fld>
            <a:endParaRPr lang="es-ES"/>
          </a:p>
        </p:txBody>
      </p:sp>
    </p:spTree>
    <p:extLst>
      <p:ext uri="{BB962C8B-B14F-4D97-AF65-F5344CB8AC3E}">
        <p14:creationId xmlns:p14="http://schemas.microsoft.com/office/powerpoint/2010/main" val="129629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15</a:t>
            </a:fld>
            <a:endParaRPr lang="es-ES"/>
          </a:p>
        </p:txBody>
      </p:sp>
    </p:spTree>
    <p:extLst>
      <p:ext uri="{BB962C8B-B14F-4D97-AF65-F5344CB8AC3E}">
        <p14:creationId xmlns:p14="http://schemas.microsoft.com/office/powerpoint/2010/main" val="3572214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16</a:t>
            </a:fld>
            <a:endParaRPr lang="es-ES"/>
          </a:p>
        </p:txBody>
      </p:sp>
    </p:spTree>
    <p:extLst>
      <p:ext uri="{BB962C8B-B14F-4D97-AF65-F5344CB8AC3E}">
        <p14:creationId xmlns:p14="http://schemas.microsoft.com/office/powerpoint/2010/main" val="54068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17</a:t>
            </a:fld>
            <a:endParaRPr lang="es-ES"/>
          </a:p>
        </p:txBody>
      </p:sp>
    </p:spTree>
    <p:extLst>
      <p:ext uri="{BB962C8B-B14F-4D97-AF65-F5344CB8AC3E}">
        <p14:creationId xmlns:p14="http://schemas.microsoft.com/office/powerpoint/2010/main" val="395291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18</a:t>
            </a:fld>
            <a:endParaRPr lang="es-ES"/>
          </a:p>
        </p:txBody>
      </p:sp>
    </p:spTree>
    <p:extLst>
      <p:ext uri="{BB962C8B-B14F-4D97-AF65-F5344CB8AC3E}">
        <p14:creationId xmlns:p14="http://schemas.microsoft.com/office/powerpoint/2010/main" val="346151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19</a:t>
            </a:fld>
            <a:endParaRPr lang="es-ES"/>
          </a:p>
        </p:txBody>
      </p:sp>
    </p:spTree>
    <p:extLst>
      <p:ext uri="{BB962C8B-B14F-4D97-AF65-F5344CB8AC3E}">
        <p14:creationId xmlns:p14="http://schemas.microsoft.com/office/powerpoint/2010/main" val="68982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20</a:t>
            </a:fld>
            <a:endParaRPr lang="es-ES" smtClean="0"/>
          </a:p>
        </p:txBody>
      </p:sp>
    </p:spTree>
    <p:extLst>
      <p:ext uri="{BB962C8B-B14F-4D97-AF65-F5344CB8AC3E}">
        <p14:creationId xmlns:p14="http://schemas.microsoft.com/office/powerpoint/2010/main" val="11543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21</a:t>
            </a:fld>
            <a:endParaRPr lang="es-ES"/>
          </a:p>
        </p:txBody>
      </p:sp>
    </p:spTree>
    <p:extLst>
      <p:ext uri="{BB962C8B-B14F-4D97-AF65-F5344CB8AC3E}">
        <p14:creationId xmlns:p14="http://schemas.microsoft.com/office/powerpoint/2010/main" val="226263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2</a:t>
            </a:fld>
            <a:endParaRPr lang="es-ES" smtClean="0"/>
          </a:p>
        </p:txBody>
      </p:sp>
    </p:spTree>
    <p:extLst>
      <p:ext uri="{BB962C8B-B14F-4D97-AF65-F5344CB8AC3E}">
        <p14:creationId xmlns:p14="http://schemas.microsoft.com/office/powerpoint/2010/main" val="1178221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22</a:t>
            </a:fld>
            <a:endParaRPr lang="es-ES"/>
          </a:p>
        </p:txBody>
      </p:sp>
    </p:spTree>
    <p:extLst>
      <p:ext uri="{BB962C8B-B14F-4D97-AF65-F5344CB8AC3E}">
        <p14:creationId xmlns:p14="http://schemas.microsoft.com/office/powerpoint/2010/main" val="820639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23</a:t>
            </a:fld>
            <a:endParaRPr lang="es-ES"/>
          </a:p>
        </p:txBody>
      </p:sp>
    </p:spTree>
    <p:extLst>
      <p:ext uri="{BB962C8B-B14F-4D97-AF65-F5344CB8AC3E}">
        <p14:creationId xmlns:p14="http://schemas.microsoft.com/office/powerpoint/2010/main" val="4211210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24</a:t>
            </a:fld>
            <a:endParaRPr lang="es-ES"/>
          </a:p>
        </p:txBody>
      </p:sp>
    </p:spTree>
    <p:extLst>
      <p:ext uri="{BB962C8B-B14F-4D97-AF65-F5344CB8AC3E}">
        <p14:creationId xmlns:p14="http://schemas.microsoft.com/office/powerpoint/2010/main" val="369798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25</a:t>
            </a:fld>
            <a:endParaRPr lang="es-ES"/>
          </a:p>
        </p:txBody>
      </p:sp>
    </p:spTree>
    <p:extLst>
      <p:ext uri="{BB962C8B-B14F-4D97-AF65-F5344CB8AC3E}">
        <p14:creationId xmlns:p14="http://schemas.microsoft.com/office/powerpoint/2010/main" val="3602929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26</a:t>
            </a:fld>
            <a:endParaRPr lang="es-ES"/>
          </a:p>
        </p:txBody>
      </p:sp>
    </p:spTree>
    <p:extLst>
      <p:ext uri="{BB962C8B-B14F-4D97-AF65-F5344CB8AC3E}">
        <p14:creationId xmlns:p14="http://schemas.microsoft.com/office/powerpoint/2010/main" val="358965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27</a:t>
            </a:fld>
            <a:endParaRPr lang="es-ES"/>
          </a:p>
        </p:txBody>
      </p:sp>
    </p:spTree>
    <p:extLst>
      <p:ext uri="{BB962C8B-B14F-4D97-AF65-F5344CB8AC3E}">
        <p14:creationId xmlns:p14="http://schemas.microsoft.com/office/powerpoint/2010/main" val="3067203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28</a:t>
            </a:fld>
            <a:endParaRPr lang="es-ES"/>
          </a:p>
        </p:txBody>
      </p:sp>
    </p:spTree>
    <p:extLst>
      <p:ext uri="{BB962C8B-B14F-4D97-AF65-F5344CB8AC3E}">
        <p14:creationId xmlns:p14="http://schemas.microsoft.com/office/powerpoint/2010/main" val="311417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29</a:t>
            </a:fld>
            <a:endParaRPr lang="es-ES"/>
          </a:p>
        </p:txBody>
      </p:sp>
    </p:spTree>
    <p:extLst>
      <p:ext uri="{BB962C8B-B14F-4D97-AF65-F5344CB8AC3E}">
        <p14:creationId xmlns:p14="http://schemas.microsoft.com/office/powerpoint/2010/main" val="3389463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30</a:t>
            </a:fld>
            <a:endParaRPr lang="es-ES"/>
          </a:p>
        </p:txBody>
      </p:sp>
    </p:spTree>
    <p:extLst>
      <p:ext uri="{BB962C8B-B14F-4D97-AF65-F5344CB8AC3E}">
        <p14:creationId xmlns:p14="http://schemas.microsoft.com/office/powerpoint/2010/main" val="1461989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33</a:t>
            </a:fld>
            <a:endParaRPr lang="es-ES"/>
          </a:p>
        </p:txBody>
      </p:sp>
    </p:spTree>
    <p:extLst>
      <p:ext uri="{BB962C8B-B14F-4D97-AF65-F5344CB8AC3E}">
        <p14:creationId xmlns:p14="http://schemas.microsoft.com/office/powerpoint/2010/main" val="195980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3</a:t>
            </a:fld>
            <a:endParaRPr lang="es-ES" smtClean="0"/>
          </a:p>
        </p:txBody>
      </p:sp>
    </p:spTree>
    <p:extLst>
      <p:ext uri="{BB962C8B-B14F-4D97-AF65-F5344CB8AC3E}">
        <p14:creationId xmlns:p14="http://schemas.microsoft.com/office/powerpoint/2010/main" val="1176004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SON 57</a:t>
            </a:r>
            <a:r>
              <a:rPr lang="es-ES" baseline="0" dirty="0" smtClean="0"/>
              <a:t> LIBRE</a:t>
            </a:r>
            <a:endParaRPr lang="es-ES" dirty="0"/>
          </a:p>
        </p:txBody>
      </p:sp>
      <p:sp>
        <p:nvSpPr>
          <p:cNvPr id="4" name="Marcador de número de diapositiva 3"/>
          <p:cNvSpPr>
            <a:spLocks noGrp="1"/>
          </p:cNvSpPr>
          <p:nvPr>
            <p:ph type="sldNum" sz="quarter" idx="10"/>
          </p:nvPr>
        </p:nvSpPr>
        <p:spPr/>
        <p:txBody>
          <a:bodyPr/>
          <a:lstStyle/>
          <a:p>
            <a:pPr>
              <a:defRPr/>
            </a:pPr>
            <a:fld id="{438D492D-D70D-4FF1-9F65-5BC8FE38D6E8}" type="slidenum">
              <a:rPr lang="es-ES" smtClean="0"/>
              <a:pPr>
                <a:defRPr/>
              </a:pPr>
              <a:t>35</a:t>
            </a:fld>
            <a:endParaRPr lang="es-ES"/>
          </a:p>
        </p:txBody>
      </p:sp>
    </p:spTree>
    <p:extLst>
      <p:ext uri="{BB962C8B-B14F-4D97-AF65-F5344CB8AC3E}">
        <p14:creationId xmlns:p14="http://schemas.microsoft.com/office/powerpoint/2010/main" val="2831486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SON 57</a:t>
            </a:r>
            <a:r>
              <a:rPr lang="es-ES" baseline="0" dirty="0" smtClean="0"/>
              <a:t> LIBRE</a:t>
            </a:r>
            <a:endParaRPr lang="es-ES" dirty="0"/>
          </a:p>
        </p:txBody>
      </p:sp>
      <p:sp>
        <p:nvSpPr>
          <p:cNvPr id="4" name="Marcador de número de diapositiva 3"/>
          <p:cNvSpPr>
            <a:spLocks noGrp="1"/>
          </p:cNvSpPr>
          <p:nvPr>
            <p:ph type="sldNum" sz="quarter" idx="10"/>
          </p:nvPr>
        </p:nvSpPr>
        <p:spPr/>
        <p:txBody>
          <a:bodyPr/>
          <a:lstStyle/>
          <a:p>
            <a:pPr>
              <a:defRPr/>
            </a:pPr>
            <a:fld id="{438D492D-D70D-4FF1-9F65-5BC8FE38D6E8}" type="slidenum">
              <a:rPr lang="es-ES" smtClean="0"/>
              <a:pPr>
                <a:defRPr/>
              </a:pPr>
              <a:t>37</a:t>
            </a:fld>
            <a:endParaRPr lang="es-ES"/>
          </a:p>
        </p:txBody>
      </p:sp>
    </p:spTree>
    <p:extLst>
      <p:ext uri="{BB962C8B-B14F-4D97-AF65-F5344CB8AC3E}">
        <p14:creationId xmlns:p14="http://schemas.microsoft.com/office/powerpoint/2010/main" val="1551008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43</a:t>
            </a:fld>
            <a:endParaRPr lang="es-ES"/>
          </a:p>
        </p:txBody>
      </p:sp>
    </p:spTree>
    <p:extLst>
      <p:ext uri="{BB962C8B-B14F-4D97-AF65-F5344CB8AC3E}">
        <p14:creationId xmlns:p14="http://schemas.microsoft.com/office/powerpoint/2010/main" val="4108270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44</a:t>
            </a:fld>
            <a:endParaRPr lang="es-ES"/>
          </a:p>
        </p:txBody>
      </p:sp>
    </p:spTree>
    <p:extLst>
      <p:ext uri="{BB962C8B-B14F-4D97-AF65-F5344CB8AC3E}">
        <p14:creationId xmlns:p14="http://schemas.microsoft.com/office/powerpoint/2010/main" val="3154891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45</a:t>
            </a:fld>
            <a:endParaRPr lang="es-ES"/>
          </a:p>
        </p:txBody>
      </p:sp>
    </p:spTree>
    <p:extLst>
      <p:ext uri="{BB962C8B-B14F-4D97-AF65-F5344CB8AC3E}">
        <p14:creationId xmlns:p14="http://schemas.microsoft.com/office/powerpoint/2010/main" val="3864155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46</a:t>
            </a:fld>
            <a:endParaRPr lang="es-ES"/>
          </a:p>
        </p:txBody>
      </p:sp>
    </p:spTree>
    <p:extLst>
      <p:ext uri="{BB962C8B-B14F-4D97-AF65-F5344CB8AC3E}">
        <p14:creationId xmlns:p14="http://schemas.microsoft.com/office/powerpoint/2010/main" val="621170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47</a:t>
            </a:fld>
            <a:endParaRPr lang="es-ES"/>
          </a:p>
        </p:txBody>
      </p:sp>
    </p:spTree>
    <p:extLst>
      <p:ext uri="{BB962C8B-B14F-4D97-AF65-F5344CB8AC3E}">
        <p14:creationId xmlns:p14="http://schemas.microsoft.com/office/powerpoint/2010/main" val="3089210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48</a:t>
            </a:fld>
            <a:endParaRPr lang="es-ES"/>
          </a:p>
        </p:txBody>
      </p:sp>
    </p:spTree>
    <p:extLst>
      <p:ext uri="{BB962C8B-B14F-4D97-AF65-F5344CB8AC3E}">
        <p14:creationId xmlns:p14="http://schemas.microsoft.com/office/powerpoint/2010/main" val="523061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49</a:t>
            </a:fld>
            <a:endParaRPr lang="es-ES"/>
          </a:p>
        </p:txBody>
      </p:sp>
    </p:spTree>
    <p:extLst>
      <p:ext uri="{BB962C8B-B14F-4D97-AF65-F5344CB8AC3E}">
        <p14:creationId xmlns:p14="http://schemas.microsoft.com/office/powerpoint/2010/main" val="3753188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50</a:t>
            </a:fld>
            <a:endParaRPr lang="es-ES"/>
          </a:p>
        </p:txBody>
      </p:sp>
    </p:spTree>
    <p:extLst>
      <p:ext uri="{BB962C8B-B14F-4D97-AF65-F5344CB8AC3E}">
        <p14:creationId xmlns:p14="http://schemas.microsoft.com/office/powerpoint/2010/main" val="418124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4</a:t>
            </a:fld>
            <a:endParaRPr lang="es-ES"/>
          </a:p>
        </p:txBody>
      </p:sp>
    </p:spTree>
    <p:extLst>
      <p:ext uri="{BB962C8B-B14F-4D97-AF65-F5344CB8AC3E}">
        <p14:creationId xmlns:p14="http://schemas.microsoft.com/office/powerpoint/2010/main" val="1056174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51</a:t>
            </a:fld>
            <a:endParaRPr lang="es-ES"/>
          </a:p>
        </p:txBody>
      </p:sp>
    </p:spTree>
    <p:extLst>
      <p:ext uri="{BB962C8B-B14F-4D97-AF65-F5344CB8AC3E}">
        <p14:creationId xmlns:p14="http://schemas.microsoft.com/office/powerpoint/2010/main" val="9463398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52</a:t>
            </a:fld>
            <a:endParaRPr lang="es-ES"/>
          </a:p>
        </p:txBody>
      </p:sp>
    </p:spTree>
    <p:extLst>
      <p:ext uri="{BB962C8B-B14F-4D97-AF65-F5344CB8AC3E}">
        <p14:creationId xmlns:p14="http://schemas.microsoft.com/office/powerpoint/2010/main" val="2553729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53</a:t>
            </a:fld>
            <a:endParaRPr lang="es-ES"/>
          </a:p>
        </p:txBody>
      </p:sp>
    </p:spTree>
    <p:extLst>
      <p:ext uri="{BB962C8B-B14F-4D97-AF65-F5344CB8AC3E}">
        <p14:creationId xmlns:p14="http://schemas.microsoft.com/office/powerpoint/2010/main" val="3476195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dirty="0" smtClean="0"/>
              <a:t>Se ha dado la circunstancia de que la Administración cuenta con una reciente sentencia judicial favorable por la que una persona que habiendo sido cesada como personal interino con un único nombramiento de interinidad y por los motivos tasados en la ley exonera a la universidad del pago de cualquier indemnización y de responsabilidad. </a:t>
            </a:r>
          </a:p>
          <a:p>
            <a:r>
              <a:rPr lang="es-ES" sz="1200" dirty="0" smtClean="0"/>
              <a:t>Además, se ha publicado recientemente real decreto ley que recoge una serie de medidas dirigidas al control de la temporalidad en el empleo público, imponiendo a las administraciones públicas evitar cualquier tipo de actuación que suponga </a:t>
            </a:r>
            <a:r>
              <a:rPr lang="es-ES" sz="1200" dirty="0" err="1" smtClean="0"/>
              <a:t>concatenamientos</a:t>
            </a:r>
            <a:r>
              <a:rPr lang="es-ES" sz="1200" dirty="0" smtClean="0"/>
              <a:t> de nombramientos, imponiendo responsabilidades de no evitarse.</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54</a:t>
            </a:fld>
            <a:endParaRPr lang="es-ES"/>
          </a:p>
        </p:txBody>
      </p:sp>
    </p:spTree>
    <p:extLst>
      <p:ext uri="{BB962C8B-B14F-4D97-AF65-F5344CB8AC3E}">
        <p14:creationId xmlns:p14="http://schemas.microsoft.com/office/powerpoint/2010/main" val="1309471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55</a:t>
            </a:fld>
            <a:endParaRPr lang="es-ES"/>
          </a:p>
        </p:txBody>
      </p:sp>
    </p:spTree>
    <p:extLst>
      <p:ext uri="{BB962C8B-B14F-4D97-AF65-F5344CB8AC3E}">
        <p14:creationId xmlns:p14="http://schemas.microsoft.com/office/powerpoint/2010/main" val="4890982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dirty="0" smtClean="0"/>
          </a:p>
        </p:txBody>
      </p:sp>
      <p:sp>
        <p:nvSpPr>
          <p:cNvPr id="63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EEB42-DA96-495A-8302-033B673946C3}" type="slidenum">
              <a:rPr lang="es-ES" smtClean="0"/>
              <a:pPr fontAlgn="base">
                <a:spcBef>
                  <a:spcPct val="0"/>
                </a:spcBef>
                <a:spcAft>
                  <a:spcPct val="0"/>
                </a:spcAft>
                <a:defRPr/>
              </a:pPr>
              <a:t>56</a:t>
            </a:fld>
            <a:endParaRPr lang="es-ES" smtClean="0"/>
          </a:p>
        </p:txBody>
      </p:sp>
    </p:spTree>
    <p:extLst>
      <p:ext uri="{BB962C8B-B14F-4D97-AF65-F5344CB8AC3E}">
        <p14:creationId xmlns:p14="http://schemas.microsoft.com/office/powerpoint/2010/main" val="4217533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principales actuaciones son</a:t>
            </a:r>
          </a:p>
        </p:txBody>
      </p:sp>
      <p:sp>
        <p:nvSpPr>
          <p:cNvPr id="4" name="Marcador de número de diapositiva 3"/>
          <p:cNvSpPr>
            <a:spLocks noGrp="1"/>
          </p:cNvSpPr>
          <p:nvPr>
            <p:ph type="sldNum" sz="quarter" idx="10"/>
          </p:nvPr>
        </p:nvSpPr>
        <p:spPr/>
        <p:txBody>
          <a:bodyPr/>
          <a:lstStyle/>
          <a:p>
            <a:fld id="{9EE9775E-3DC0-43E1-8F93-635483307F53}" type="slidenum">
              <a:rPr lang="es-ES" smtClean="0"/>
              <a:pPr/>
              <a:t>62</a:t>
            </a:fld>
            <a:endParaRPr lang="es-ES" dirty="0"/>
          </a:p>
        </p:txBody>
      </p:sp>
    </p:spTree>
    <p:extLst>
      <p:ext uri="{BB962C8B-B14F-4D97-AF65-F5344CB8AC3E}">
        <p14:creationId xmlns:p14="http://schemas.microsoft.com/office/powerpoint/2010/main" val="2609852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LAS principales actuaciones son</a:t>
            </a:r>
          </a:p>
        </p:txBody>
      </p:sp>
      <p:sp>
        <p:nvSpPr>
          <p:cNvPr id="4" name="Marcador de número de diapositiva 3"/>
          <p:cNvSpPr>
            <a:spLocks noGrp="1"/>
          </p:cNvSpPr>
          <p:nvPr>
            <p:ph type="sldNum" sz="quarter" idx="10"/>
          </p:nvPr>
        </p:nvSpPr>
        <p:spPr/>
        <p:txBody>
          <a:bodyPr/>
          <a:lstStyle/>
          <a:p>
            <a:fld id="{9EE9775E-3DC0-43E1-8F93-635483307F53}" type="slidenum">
              <a:rPr lang="es-ES" smtClean="0"/>
              <a:pPr/>
              <a:t>63</a:t>
            </a:fld>
            <a:endParaRPr lang="es-ES" dirty="0"/>
          </a:p>
        </p:txBody>
      </p:sp>
    </p:spTree>
    <p:extLst>
      <p:ext uri="{BB962C8B-B14F-4D97-AF65-F5344CB8AC3E}">
        <p14:creationId xmlns:p14="http://schemas.microsoft.com/office/powerpoint/2010/main" val="282899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Previsible Mejora de la Situación Sanitaria.</a:t>
            </a:r>
          </a:p>
          <a:p>
            <a:r>
              <a:rPr lang="es-ES" dirty="0" err="1"/>
              <a:t>Dotacion</a:t>
            </a:r>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5</a:t>
            </a:fld>
            <a:endParaRPr lang="es-ES"/>
          </a:p>
        </p:txBody>
      </p:sp>
    </p:spTree>
    <p:extLst>
      <p:ext uri="{BB962C8B-B14F-4D97-AF65-F5344CB8AC3E}">
        <p14:creationId xmlns:p14="http://schemas.microsoft.com/office/powerpoint/2010/main" val="3380979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Poner el dato de estabilidad</a:t>
            </a:r>
          </a:p>
        </p:txBody>
      </p:sp>
      <p:sp>
        <p:nvSpPr>
          <p:cNvPr id="4" name="Marcador de número de diapositiva 3"/>
          <p:cNvSpPr>
            <a:spLocks noGrp="1"/>
          </p:cNvSpPr>
          <p:nvPr>
            <p:ph type="sldNum" sz="quarter" idx="5"/>
          </p:nvPr>
        </p:nvSpPr>
        <p:spPr/>
        <p:txBody>
          <a:bodyPr/>
          <a:lstStyle/>
          <a:p>
            <a:pPr>
              <a:defRPr/>
            </a:pPr>
            <a:fld id="{438D492D-D70D-4FF1-9F65-5BC8FE38D6E8}" type="slidenum">
              <a:rPr lang="es-ES" smtClean="0"/>
              <a:pPr>
                <a:defRPr/>
              </a:pPr>
              <a:t>6</a:t>
            </a:fld>
            <a:endParaRPr lang="es-ES"/>
          </a:p>
        </p:txBody>
      </p:sp>
    </p:spTree>
    <p:extLst>
      <p:ext uri="{BB962C8B-B14F-4D97-AF65-F5344CB8AC3E}">
        <p14:creationId xmlns:p14="http://schemas.microsoft.com/office/powerpoint/2010/main" val="165075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7</a:t>
            </a:fld>
            <a:endParaRPr lang="es-ES"/>
          </a:p>
        </p:txBody>
      </p:sp>
    </p:spTree>
    <p:extLst>
      <p:ext uri="{BB962C8B-B14F-4D97-AF65-F5344CB8AC3E}">
        <p14:creationId xmlns:p14="http://schemas.microsoft.com/office/powerpoint/2010/main" val="1427595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9</a:t>
            </a:fld>
            <a:endParaRPr lang="es-ES"/>
          </a:p>
        </p:txBody>
      </p:sp>
    </p:spTree>
    <p:extLst>
      <p:ext uri="{BB962C8B-B14F-4D97-AF65-F5344CB8AC3E}">
        <p14:creationId xmlns:p14="http://schemas.microsoft.com/office/powerpoint/2010/main" val="322738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38D492D-D70D-4FF1-9F65-5BC8FE38D6E8}" type="slidenum">
              <a:rPr lang="es-ES" smtClean="0"/>
              <a:pPr>
                <a:defRPr/>
              </a:pPr>
              <a:t>11</a:t>
            </a:fld>
            <a:endParaRPr lang="es-ES"/>
          </a:p>
        </p:txBody>
      </p:sp>
    </p:spTree>
    <p:extLst>
      <p:ext uri="{BB962C8B-B14F-4D97-AF65-F5344CB8AC3E}">
        <p14:creationId xmlns:p14="http://schemas.microsoft.com/office/powerpoint/2010/main" val="161067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BD39CB7B-42DF-43F5-8875-E6E7F91FE5A8}" type="datetimeFigureOut">
              <a:rPr lang="es-ES"/>
              <a:pPr>
                <a:defRPr/>
              </a:pPr>
              <a:t>21/12/2021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3829A34-B1E3-4885-8A96-EFC03A314F99}" type="slidenum">
              <a:rPr lang="es-ES"/>
              <a:pPr>
                <a:defRPr/>
              </a:pPr>
              <a:t>‹Nº›</a:t>
            </a:fld>
            <a:endParaRPr lang="es-ES"/>
          </a:p>
        </p:txBody>
      </p:sp>
    </p:spTree>
    <p:extLst>
      <p:ext uri="{BB962C8B-B14F-4D97-AF65-F5344CB8AC3E}">
        <p14:creationId xmlns:p14="http://schemas.microsoft.com/office/powerpoint/2010/main" val="302673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FE6935E-240F-49A9-8747-B90BA79A54BA}" type="datetimeFigureOut">
              <a:rPr lang="es-ES"/>
              <a:pPr>
                <a:defRPr/>
              </a:pPr>
              <a:t>21/12/2021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C9396C4-905C-45F0-B341-66915DEBA7EA}" type="slidenum">
              <a:rPr lang="es-ES"/>
              <a:pPr>
                <a:defRPr/>
              </a:pPr>
              <a:t>‹Nº›</a:t>
            </a:fld>
            <a:endParaRPr lang="es-ES"/>
          </a:p>
        </p:txBody>
      </p:sp>
    </p:spTree>
    <p:extLst>
      <p:ext uri="{BB962C8B-B14F-4D97-AF65-F5344CB8AC3E}">
        <p14:creationId xmlns:p14="http://schemas.microsoft.com/office/powerpoint/2010/main" val="288064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EA8AD20-E8D1-4607-AF78-66AA1D4B3A2E}" type="datetimeFigureOut">
              <a:rPr lang="es-ES"/>
              <a:pPr>
                <a:defRPr/>
              </a:pPr>
              <a:t>21/12/2021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E303C64-D616-4205-BC13-EC936D4566BA}" type="slidenum">
              <a:rPr lang="es-ES"/>
              <a:pPr>
                <a:defRPr/>
              </a:pPr>
              <a:t>‹Nº›</a:t>
            </a:fld>
            <a:endParaRPr lang="es-ES"/>
          </a:p>
        </p:txBody>
      </p:sp>
    </p:spTree>
    <p:extLst>
      <p:ext uri="{BB962C8B-B14F-4D97-AF65-F5344CB8AC3E}">
        <p14:creationId xmlns:p14="http://schemas.microsoft.com/office/powerpoint/2010/main" val="23558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916B9363-6B32-4793-BE09-60399A5839FF}" type="datetimeFigureOut">
              <a:rPr lang="es-ES"/>
              <a:pPr>
                <a:defRPr/>
              </a:pPr>
              <a:t>21/12/2021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87637E1-4119-4A7C-8710-6DD2BB3A4B38}" type="slidenum">
              <a:rPr lang="es-ES"/>
              <a:pPr>
                <a:defRPr/>
              </a:pPr>
              <a:t>‹Nº›</a:t>
            </a:fld>
            <a:endParaRPr lang="es-ES"/>
          </a:p>
        </p:txBody>
      </p:sp>
    </p:spTree>
    <p:extLst>
      <p:ext uri="{BB962C8B-B14F-4D97-AF65-F5344CB8AC3E}">
        <p14:creationId xmlns:p14="http://schemas.microsoft.com/office/powerpoint/2010/main" val="368083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8049CED-34CA-4E96-9285-7C5FDC77C9AD}" type="datetimeFigureOut">
              <a:rPr lang="es-ES"/>
              <a:pPr>
                <a:defRPr/>
              </a:pPr>
              <a:t>21/12/2021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C1F60E8-6D8D-4983-A9FB-484C409E2060}" type="slidenum">
              <a:rPr lang="es-ES"/>
              <a:pPr>
                <a:defRPr/>
              </a:pPr>
              <a:t>‹Nº›</a:t>
            </a:fld>
            <a:endParaRPr lang="es-ES"/>
          </a:p>
        </p:txBody>
      </p:sp>
    </p:spTree>
    <p:extLst>
      <p:ext uri="{BB962C8B-B14F-4D97-AF65-F5344CB8AC3E}">
        <p14:creationId xmlns:p14="http://schemas.microsoft.com/office/powerpoint/2010/main" val="257033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74A7E3E8-CBAD-49FA-A4FA-02047CF633D1}" type="datetimeFigureOut">
              <a:rPr lang="es-ES"/>
              <a:pPr>
                <a:defRPr/>
              </a:pPr>
              <a:t>21/12/2021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0122B87-0167-416D-B51A-F22112FE49E5}" type="slidenum">
              <a:rPr lang="es-ES"/>
              <a:pPr>
                <a:defRPr/>
              </a:pPr>
              <a:t>‹Nº›</a:t>
            </a:fld>
            <a:endParaRPr lang="es-ES"/>
          </a:p>
        </p:txBody>
      </p:sp>
    </p:spTree>
    <p:extLst>
      <p:ext uri="{BB962C8B-B14F-4D97-AF65-F5344CB8AC3E}">
        <p14:creationId xmlns:p14="http://schemas.microsoft.com/office/powerpoint/2010/main" val="108398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9F5A8BB3-4D71-41E2-8C43-40DC5E39792F}" type="datetimeFigureOut">
              <a:rPr lang="es-ES"/>
              <a:pPr>
                <a:defRPr/>
              </a:pPr>
              <a:t>21/12/2021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26D7B74-EA3A-4E11-BB05-A88D11754FC9}" type="slidenum">
              <a:rPr lang="es-ES"/>
              <a:pPr>
                <a:defRPr/>
              </a:pPr>
              <a:t>‹Nº›</a:t>
            </a:fld>
            <a:endParaRPr lang="es-ES"/>
          </a:p>
        </p:txBody>
      </p:sp>
    </p:spTree>
    <p:extLst>
      <p:ext uri="{BB962C8B-B14F-4D97-AF65-F5344CB8AC3E}">
        <p14:creationId xmlns:p14="http://schemas.microsoft.com/office/powerpoint/2010/main" val="179734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9DDB0502-4E36-4956-B81C-349723F65BB6}" type="datetimeFigureOut">
              <a:rPr lang="es-ES"/>
              <a:pPr>
                <a:defRPr/>
              </a:pPr>
              <a:t>21/12/2021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B4BFA99-B830-4462-A270-4AFA1BFC36AD}" type="slidenum">
              <a:rPr lang="es-ES"/>
              <a:pPr>
                <a:defRPr/>
              </a:pPr>
              <a:t>‹Nº›</a:t>
            </a:fld>
            <a:endParaRPr lang="es-ES"/>
          </a:p>
        </p:txBody>
      </p:sp>
    </p:spTree>
    <p:extLst>
      <p:ext uri="{BB962C8B-B14F-4D97-AF65-F5344CB8AC3E}">
        <p14:creationId xmlns:p14="http://schemas.microsoft.com/office/powerpoint/2010/main" val="306699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B3D00BE-B456-4090-A2BE-4A7C61DBE080}" type="datetimeFigureOut">
              <a:rPr lang="es-ES"/>
              <a:pPr>
                <a:defRPr/>
              </a:pPr>
              <a:t>21/12/2021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45EB779-0CC2-422B-9715-45B3AA989885}" type="slidenum">
              <a:rPr lang="es-ES"/>
              <a:pPr>
                <a:defRPr/>
              </a:pPr>
              <a:t>‹Nº›</a:t>
            </a:fld>
            <a:endParaRPr lang="es-ES"/>
          </a:p>
        </p:txBody>
      </p:sp>
    </p:spTree>
    <p:extLst>
      <p:ext uri="{BB962C8B-B14F-4D97-AF65-F5344CB8AC3E}">
        <p14:creationId xmlns:p14="http://schemas.microsoft.com/office/powerpoint/2010/main" val="372460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281A0B8-7A2D-4533-9212-4CE61E4AAFE2}" type="datetimeFigureOut">
              <a:rPr lang="es-ES"/>
              <a:pPr>
                <a:defRPr/>
              </a:pPr>
              <a:t>21/12/2021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6BAE559-49A0-4DB0-B833-900B489F0C29}" type="slidenum">
              <a:rPr lang="es-ES"/>
              <a:pPr>
                <a:defRPr/>
              </a:pPr>
              <a:t>‹Nº›</a:t>
            </a:fld>
            <a:endParaRPr lang="es-ES"/>
          </a:p>
        </p:txBody>
      </p:sp>
    </p:spTree>
    <p:extLst>
      <p:ext uri="{BB962C8B-B14F-4D97-AF65-F5344CB8AC3E}">
        <p14:creationId xmlns:p14="http://schemas.microsoft.com/office/powerpoint/2010/main" val="178997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484D062-7654-40BA-9544-88A29A776959}" type="datetimeFigureOut">
              <a:rPr lang="es-ES"/>
              <a:pPr>
                <a:defRPr/>
              </a:pPr>
              <a:t>21/12/2021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DA3B663-AE35-452E-9FA2-9D4B22E8AD4B}" type="slidenum">
              <a:rPr lang="es-ES"/>
              <a:pPr>
                <a:defRPr/>
              </a:pPr>
              <a:t>‹Nº›</a:t>
            </a:fld>
            <a:endParaRPr lang="es-ES"/>
          </a:p>
        </p:txBody>
      </p:sp>
    </p:spTree>
    <p:extLst>
      <p:ext uri="{BB962C8B-B14F-4D97-AF65-F5344CB8AC3E}">
        <p14:creationId xmlns:p14="http://schemas.microsoft.com/office/powerpoint/2010/main" val="71856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4405E2C-1151-45F4-BF3F-B4CF45FD5211}" type="datetimeFigureOut">
              <a:rPr lang="es-ES"/>
              <a:pPr>
                <a:defRPr/>
              </a:pPr>
              <a:t>21/12/2021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80F14F-9483-4E2C-BBC2-DB8A6A7C734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image001.png@01D38877.A4705F7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cid:image001.png@01D38877.A4705F7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3.png"/><Relationship Id="rId7" Type="http://schemas.openxmlformats.org/officeDocument/2006/relationships/slide" Target="slide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cid:image001.png@01D38877.A4705F70" TargetMode="External"/><Relationship Id="rId10" Type="http://schemas.openxmlformats.org/officeDocument/2006/relationships/slide" Target="slide56.xml"/><Relationship Id="rId4" Type="http://schemas.openxmlformats.org/officeDocument/2006/relationships/image" Target="../media/image4.png"/><Relationship Id="rId9" Type="http://schemas.openxmlformats.org/officeDocument/2006/relationships/slide" Target="slide49.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cid:image001.png@01D38877.A4705F7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10.xml"/><Relationship Id="rId4" Type="http://schemas.openxmlformats.org/officeDocument/2006/relationships/image" Target="cid:image001.png@01D38877.A4705F7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cid:image001.png@01D38877.A4705F70"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700808"/>
            <a:ext cx="2600112" cy="2808312"/>
          </a:xfrm>
          <a:prstGeom prst="rect">
            <a:avLst/>
          </a:prstGeom>
        </p:spPr>
      </p:pic>
      <p:sp>
        <p:nvSpPr>
          <p:cNvPr id="5" name="12 Rectángulo"/>
          <p:cNvSpPr/>
          <p:nvPr/>
        </p:nvSpPr>
        <p:spPr>
          <a:xfrm>
            <a:off x="2267744" y="1268760"/>
            <a:ext cx="6552728" cy="2862322"/>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es-ES" sz="2800" b="1" dirty="0" smtClean="0">
              <a:ln w="50800"/>
              <a:solidFill>
                <a:schemeClr val="bg1">
                  <a:lumMod val="50000"/>
                </a:schemeClr>
              </a:solidFill>
            </a:endParaRPr>
          </a:p>
          <a:p>
            <a:pPr algn="ctr"/>
            <a:endParaRPr lang="es-ES" sz="2800" b="1" dirty="0">
              <a:ln w="50800"/>
              <a:solidFill>
                <a:schemeClr val="bg1">
                  <a:lumMod val="50000"/>
                </a:schemeClr>
              </a:solidFill>
            </a:endParaRPr>
          </a:p>
          <a:p>
            <a:pPr algn="ctr"/>
            <a:r>
              <a:rPr lang="es-ES" sz="2800" b="1" dirty="0" smtClean="0">
                <a:ln w="50800"/>
                <a:solidFill>
                  <a:schemeClr val="bg1">
                    <a:lumMod val="50000"/>
                  </a:schemeClr>
                </a:solidFill>
              </a:rPr>
              <a:t>	REUNIÓN INFORMATIVA JEFES 	DE SERVICIO Y UNIDADES </a:t>
            </a:r>
          </a:p>
          <a:p>
            <a:pPr algn="ctr"/>
            <a:endParaRPr lang="es-ES" sz="2800" b="1" dirty="0" smtClean="0">
              <a:ln w="50800"/>
              <a:solidFill>
                <a:schemeClr val="bg1">
                  <a:lumMod val="50000"/>
                </a:schemeClr>
              </a:solidFill>
            </a:endParaRPr>
          </a:p>
          <a:p>
            <a:pPr algn="ctr"/>
            <a:r>
              <a:rPr lang="es-ES" sz="4000" b="1" dirty="0" smtClean="0">
                <a:ln w="50800"/>
                <a:solidFill>
                  <a:schemeClr val="bg1">
                    <a:lumMod val="85000"/>
                  </a:schemeClr>
                </a:solidFill>
              </a:rPr>
              <a:t>	DICIEMBRE 2021</a:t>
            </a:r>
            <a:endParaRPr lang="es-ES" sz="4000" b="1" dirty="0">
              <a:ln w="50800"/>
              <a:solidFill>
                <a:srgbClr val="FF0000"/>
              </a:solidFill>
            </a:endParaRPr>
          </a:p>
        </p:txBody>
      </p:sp>
      <p:sp>
        <p:nvSpPr>
          <p:cNvPr id="9" name="Marcador de número de diapositiva 8"/>
          <p:cNvSpPr>
            <a:spLocks noGrp="1"/>
          </p:cNvSpPr>
          <p:nvPr>
            <p:ph type="sldNum" sz="quarter" idx="12"/>
          </p:nvPr>
        </p:nvSpPr>
        <p:spPr>
          <a:xfrm>
            <a:off x="29886" y="6165304"/>
            <a:ext cx="365650" cy="365125"/>
          </a:xfrm>
        </p:spPr>
        <p:txBody>
          <a:body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a:t>
            </a:fld>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843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482133"/>
            <a:ext cx="835292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_tradnl" sz="2800" b="1" dirty="0">
                <a:solidFill>
                  <a:srgbClr val="FF0000"/>
                </a:solidFill>
                <a:effectLst>
                  <a:outerShdw blurRad="38100" dist="38100" dir="2700000" algn="tl">
                    <a:srgbClr val="000000">
                      <a:alpha val="43137"/>
                    </a:srgbClr>
                  </a:outerShdw>
                </a:effectLst>
                <a:latin typeface="Calibri"/>
              </a:rPr>
              <a:t>PRINCIPALES </a:t>
            </a:r>
            <a:r>
              <a:rPr kumimoji="0" lang="es-ES_tradnl"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DOTACIONES PRESUPUESTO 2021</a:t>
            </a:r>
            <a:endParaRPr kumimoji="0" lang="es-ES_tradnl" sz="25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7" name="6 Rectángulo"/>
          <p:cNvSpPr/>
          <p:nvPr/>
        </p:nvSpPr>
        <p:spPr>
          <a:xfrm>
            <a:off x="0" y="-27384"/>
            <a:ext cx="9144000" cy="584775"/>
          </a:xfrm>
          <a:prstGeom prst="rect">
            <a:avLst/>
          </a:prstGeom>
          <a:solidFill>
            <a:schemeClr val="bg1">
              <a:lumMod val="95000"/>
            </a:schemeClr>
          </a:solid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3200" b="1" i="1" u="none" strike="noStrike" kern="1200" cap="none" spc="0" normalizeH="0" baseline="0" noProof="0" dirty="0">
                <a:ln w="50800"/>
                <a:solidFill>
                  <a:prstClr val="white"/>
                </a:solidFill>
                <a:effectLst>
                  <a:outerShdw blurRad="38100" dist="38100" dir="2700000" algn="tl">
                    <a:srgbClr val="000000">
                      <a:alpha val="43137"/>
                    </a:srgbClr>
                  </a:outerShdw>
                </a:effectLst>
                <a:uLnTx/>
                <a:uFillTx/>
                <a:latin typeface="Arial" charset="0"/>
                <a:ea typeface="+mn-ea"/>
                <a:cs typeface="Arial" charset="0"/>
              </a:rPr>
              <a:t>Proyecto Presupuesto 2022</a:t>
            </a:r>
            <a:endParaRPr kumimoji="0" lang="es-ES" sz="32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Arial" charset="0"/>
            </a:endParaRP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0635"/>
            <a:ext cx="720080" cy="849078"/>
          </a:xfrm>
          <a:prstGeom prst="rect">
            <a:avLst/>
          </a:prstGeom>
        </p:spPr>
      </p:pic>
      <p:sp>
        <p:nvSpPr>
          <p:cNvPr id="10" name="Rectángulo 9"/>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1" name="Imagen 2" descr="cid:image002.png@01D378C5.12CA13C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número de diapositiva 5"/>
          <p:cNvSpPr>
            <a:spLocks noGrp="1"/>
          </p:cNvSpPr>
          <p:nvPr>
            <p:ph type="sldNum" sz="quarter" idx="12"/>
          </p:nvPr>
        </p:nvSpPr>
        <p:spPr/>
        <p:txBody>
          <a:bodyPr/>
          <a:lstStyle/>
          <a:p>
            <a:fld id="{B23EB41E-E3FA-4A1B-829D-5C9D97006293}" type="slidenum">
              <a:rPr lang="es-ES" smtClean="0"/>
              <a:pPr/>
              <a:t>10</a:t>
            </a:fld>
            <a:endParaRPr lang="es-ES"/>
          </a:p>
        </p:txBody>
      </p:sp>
      <p:sp>
        <p:nvSpPr>
          <p:cNvPr id="12"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10</a:t>
            </a:fld>
            <a:endParaRPr lang="es-ES" sz="2000" b="1" dirty="0">
              <a:effectLst>
                <a:outerShdw blurRad="38100" dist="38100" dir="2700000" algn="tl">
                  <a:srgbClr val="000000">
                    <a:alpha val="43137"/>
                  </a:srgbClr>
                </a:outerShdw>
              </a:effectLst>
            </a:endParaRPr>
          </a:p>
        </p:txBody>
      </p:sp>
      <p:graphicFrame>
        <p:nvGraphicFramePr>
          <p:cNvPr id="2" name="Tabla 1"/>
          <p:cNvGraphicFramePr>
            <a:graphicFrameLocks noGrp="1"/>
          </p:cNvGraphicFramePr>
          <p:nvPr>
            <p:extLst/>
          </p:nvPr>
        </p:nvGraphicFramePr>
        <p:xfrm>
          <a:off x="755576" y="1764712"/>
          <a:ext cx="7404100" cy="3390900"/>
        </p:xfrm>
        <a:graphic>
          <a:graphicData uri="http://schemas.openxmlformats.org/drawingml/2006/table">
            <a:tbl>
              <a:tblPr/>
              <a:tblGrid>
                <a:gridCol w="5242852">
                  <a:extLst>
                    <a:ext uri="{9D8B030D-6E8A-4147-A177-3AD203B41FA5}">
                      <a16:colId xmlns:a16="http://schemas.microsoft.com/office/drawing/2014/main" val="2264815602"/>
                    </a:ext>
                  </a:extLst>
                </a:gridCol>
                <a:gridCol w="2161248">
                  <a:extLst>
                    <a:ext uri="{9D8B030D-6E8A-4147-A177-3AD203B41FA5}">
                      <a16:colId xmlns:a16="http://schemas.microsoft.com/office/drawing/2014/main" val="3555261429"/>
                    </a:ext>
                  </a:extLst>
                </a:gridCol>
              </a:tblGrid>
              <a:tr h="304800">
                <a:tc>
                  <a:txBody>
                    <a:bodyPr/>
                    <a:lstStyle/>
                    <a:p>
                      <a:pPr algn="ctr" rtl="0" fontAlgn="b"/>
                      <a:r>
                        <a:rPr lang="es-ES" sz="1800" b="1" i="0" u="none" strike="noStrike">
                          <a:solidFill>
                            <a:srgbClr val="FFFFFF"/>
                          </a:solidFill>
                          <a:effectLst/>
                          <a:latin typeface="Calibri" panose="020F0502020204030204" pitchFamily="34" charset="0"/>
                        </a:rPr>
                        <a:t>CONCEPTO DE INVERSIÓN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rtl="0" fontAlgn="b"/>
                      <a:r>
                        <a:rPr lang="es-ES" sz="1800" b="1" i="0" u="none" strike="noStrike">
                          <a:solidFill>
                            <a:srgbClr val="FFFFFF"/>
                          </a:solidFill>
                          <a:effectLst/>
                          <a:latin typeface="Calibri" panose="020F0502020204030204" pitchFamily="34" charset="0"/>
                        </a:rPr>
                        <a:t>PRESUPUESTO 2022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4168652742"/>
                  </a:ext>
                </a:extLst>
              </a:tr>
              <a:tr h="304800">
                <a:tc>
                  <a:txBody>
                    <a:bodyPr/>
                    <a:lstStyle/>
                    <a:p>
                      <a:pPr algn="l" rtl="0" fontAlgn="b"/>
                      <a:r>
                        <a:rPr lang="es-ES" sz="1800" b="0" i="0" u="none" strike="noStrike">
                          <a:solidFill>
                            <a:srgbClr val="000000"/>
                          </a:solidFill>
                          <a:effectLst/>
                          <a:latin typeface="Calibri" panose="020F0502020204030204" pitchFamily="34" charset="0"/>
                        </a:rPr>
                        <a:t>CONSTRUCCIÓN (PROYECTO+ EJECUCIÓN DE OBRA)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dirty="0">
                          <a:solidFill>
                            <a:srgbClr val="000000"/>
                          </a:solidFill>
                          <a:effectLst/>
                          <a:latin typeface="Calibri" panose="020F0502020204030204" pitchFamily="34" charset="0"/>
                        </a:rPr>
                        <a:t>9.768.021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879728"/>
                  </a:ext>
                </a:extLst>
              </a:tr>
              <a:tr h="304800">
                <a:tc>
                  <a:txBody>
                    <a:bodyPr/>
                    <a:lstStyle/>
                    <a:p>
                      <a:pPr algn="l" rtl="0" fontAlgn="b"/>
                      <a:r>
                        <a:rPr lang="es-ES" sz="1800" b="0" i="0" u="none" strike="noStrike">
                          <a:solidFill>
                            <a:srgbClr val="000000"/>
                          </a:solidFill>
                          <a:effectLst/>
                          <a:latin typeface="Calibri" panose="020F0502020204030204" pitchFamily="34" charset="0"/>
                        </a:rPr>
                        <a:t>INVERSIONES BIBLIOGRÁFICAS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1.479.924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597156"/>
                  </a:ext>
                </a:extLst>
              </a:tr>
              <a:tr h="304800">
                <a:tc>
                  <a:txBody>
                    <a:bodyPr/>
                    <a:lstStyle/>
                    <a:p>
                      <a:pPr algn="l" rtl="0" fontAlgn="b"/>
                      <a:r>
                        <a:rPr lang="es-ES" sz="1800" b="0" i="0" u="none" strike="noStrike">
                          <a:solidFill>
                            <a:srgbClr val="000000"/>
                          </a:solidFill>
                          <a:effectLst/>
                          <a:latin typeface="Calibri" panose="020F0502020204030204" pitchFamily="34" charset="0"/>
                        </a:rPr>
                        <a:t>INSTALACIONES TÉCNICAS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1.322.982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180241"/>
                  </a:ext>
                </a:extLst>
              </a:tr>
              <a:tr h="304800">
                <a:tc>
                  <a:txBody>
                    <a:bodyPr/>
                    <a:lstStyle/>
                    <a:p>
                      <a:pPr algn="l" rtl="0" fontAlgn="b"/>
                      <a:r>
                        <a:rPr lang="es-ES" sz="1800" b="0" i="0" u="none" strike="noStrike">
                          <a:solidFill>
                            <a:srgbClr val="000000"/>
                          </a:solidFill>
                          <a:effectLst/>
                          <a:latin typeface="Calibri" panose="020F0502020204030204" pitchFamily="34" charset="0"/>
                        </a:rPr>
                        <a:t>PROYECTOS Y EQUIPAMIENTO TÉCNICO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515.024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73199"/>
                  </a:ext>
                </a:extLst>
              </a:tr>
              <a:tr h="304800">
                <a:tc>
                  <a:txBody>
                    <a:bodyPr/>
                    <a:lstStyle/>
                    <a:p>
                      <a:pPr algn="l" rtl="0" fontAlgn="b"/>
                      <a:r>
                        <a:rPr lang="es-ES" sz="1800" b="0" i="0" u="none" strike="noStrike">
                          <a:solidFill>
                            <a:srgbClr val="000000"/>
                          </a:solidFill>
                          <a:effectLst/>
                          <a:latin typeface="Calibri" panose="020F0502020204030204" pitchFamily="34" charset="0"/>
                        </a:rPr>
                        <a:t>EQUIPAMIENTO  DIDÁCTICO Y DOCENTE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275.000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787399"/>
                  </a:ext>
                </a:extLst>
              </a:tr>
              <a:tr h="304800">
                <a:tc>
                  <a:txBody>
                    <a:bodyPr/>
                    <a:lstStyle/>
                    <a:p>
                      <a:pPr algn="l" rtl="0" fontAlgn="b"/>
                      <a:r>
                        <a:rPr lang="es-ES" sz="1800" b="0" i="0" u="none" strike="noStrike">
                          <a:solidFill>
                            <a:srgbClr val="000000"/>
                          </a:solidFill>
                          <a:effectLst/>
                          <a:latin typeface="Calibri" panose="020F0502020204030204" pitchFamily="34" charset="0"/>
                        </a:rPr>
                        <a:t>EQUIPAMIENTO (INFORMÁTICO Y TÉCNICO)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233.238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686131"/>
                  </a:ext>
                </a:extLst>
              </a:tr>
              <a:tr h="304800">
                <a:tc>
                  <a:txBody>
                    <a:bodyPr/>
                    <a:lstStyle/>
                    <a:p>
                      <a:pPr algn="l" rtl="0" fontAlgn="b"/>
                      <a:r>
                        <a:rPr lang="es-ES" sz="1800" b="0" i="0" u="none" strike="noStrike">
                          <a:solidFill>
                            <a:srgbClr val="000000"/>
                          </a:solidFill>
                          <a:effectLst/>
                          <a:latin typeface="Calibri" panose="020F0502020204030204" pitchFamily="34" charset="0"/>
                        </a:rPr>
                        <a:t>OTRAS INVERSIONES EN INFRAESTRUCTURA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200.500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916008"/>
                  </a:ext>
                </a:extLst>
              </a:tr>
              <a:tr h="304800">
                <a:tc>
                  <a:txBody>
                    <a:bodyPr/>
                    <a:lstStyle/>
                    <a:p>
                      <a:pPr algn="l" rtl="0" fontAlgn="b"/>
                      <a:r>
                        <a:rPr lang="es-ES" sz="1800" b="0" i="0" u="none" strike="noStrike">
                          <a:solidFill>
                            <a:srgbClr val="000000"/>
                          </a:solidFill>
                          <a:effectLst/>
                          <a:latin typeface="Calibri" panose="020F0502020204030204" pitchFamily="34" charset="0"/>
                        </a:rPr>
                        <a:t>MOBILIARIO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200.000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981758"/>
                  </a:ext>
                </a:extLst>
              </a:tr>
              <a:tr h="304800">
                <a:tc>
                  <a:txBody>
                    <a:bodyPr/>
                    <a:lstStyle/>
                    <a:p>
                      <a:pPr algn="l" rtl="0" fontAlgn="b"/>
                      <a:r>
                        <a:rPr lang="es-ES" sz="1800" b="0" i="0" u="none" strike="noStrike">
                          <a:solidFill>
                            <a:srgbClr val="000000"/>
                          </a:solidFill>
                          <a:effectLst/>
                          <a:latin typeface="Calibri" panose="020F0502020204030204" pitchFamily="34" charset="0"/>
                        </a:rPr>
                        <a:t>OTROS ACTIVOS MATERIALES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b"/>
                      <a:r>
                        <a:rPr lang="es-ES" sz="1800" b="0" i="0" u="none" strike="noStrike">
                          <a:solidFill>
                            <a:srgbClr val="000000"/>
                          </a:solidFill>
                          <a:effectLst/>
                          <a:latin typeface="Calibri" panose="020F0502020204030204" pitchFamily="34" charset="0"/>
                        </a:rPr>
                        <a:t>43.118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8558008"/>
                  </a:ext>
                </a:extLst>
              </a:tr>
              <a:tr h="342900">
                <a:tc>
                  <a:txBody>
                    <a:bodyPr/>
                    <a:lstStyle/>
                    <a:p>
                      <a:pPr algn="l" rtl="0" fontAlgn="b"/>
                      <a:r>
                        <a:rPr lang="es-ES" sz="2000" b="1" i="0" u="none" strike="noStrike">
                          <a:solidFill>
                            <a:srgbClr val="FFFFFF"/>
                          </a:solidFill>
                          <a:effectLst/>
                          <a:latin typeface="Calibri" panose="020F0502020204030204" pitchFamily="34" charset="0"/>
                        </a:rPr>
                        <a:t>Total general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rtl="0" fontAlgn="b"/>
                      <a:r>
                        <a:rPr lang="es-ES" sz="2000" b="1" i="0" u="none" strike="noStrike" dirty="0">
                          <a:solidFill>
                            <a:srgbClr val="FFFFFF"/>
                          </a:solidFill>
                          <a:effectLst/>
                          <a:latin typeface="Calibri" panose="020F0502020204030204" pitchFamily="34" charset="0"/>
                        </a:rPr>
                        <a:t>14.037. 807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71553624"/>
                  </a:ext>
                </a:extLst>
              </a:tr>
            </a:tbl>
          </a:graphicData>
        </a:graphic>
      </p:graphicFrame>
    </p:spTree>
    <p:extLst>
      <p:ext uri="{BB962C8B-B14F-4D97-AF65-F5344CB8AC3E}">
        <p14:creationId xmlns:p14="http://schemas.microsoft.com/office/powerpoint/2010/main" val="371116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088" y="334005"/>
            <a:ext cx="7453336" cy="927100"/>
          </a:xfrm>
        </p:spPr>
        <p:txBody>
          <a:bodyPr rtlCol="0">
            <a:normAutofit/>
          </a:bodyPr>
          <a:lstStyle/>
          <a:p>
            <a:pPr algn="l" eaLnBrk="1" fontAlgn="auto" hangingPunct="1">
              <a:spcAft>
                <a:spcPts val="0"/>
              </a:spcAft>
              <a:defRPr/>
            </a:pPr>
            <a:r>
              <a:rPr lang="es-ES_tradnl" sz="2400" b="1" dirty="0">
                <a:solidFill>
                  <a:srgbClr val="FF0000"/>
                </a:solidFill>
                <a:effectLst>
                  <a:outerShdw blurRad="38100" dist="38100" dir="2700000" algn="tl">
                    <a:srgbClr val="000000">
                      <a:alpha val="43137"/>
                    </a:srgbClr>
                  </a:outerShdw>
                </a:effectLst>
              </a:rPr>
              <a:t>Plan Estratégico ODS 2022</a:t>
            </a:r>
            <a:endParaRPr lang="es-ES" sz="2400" b="1" dirty="0">
              <a:solidFill>
                <a:srgbClr val="FF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2022</a:t>
            </a:r>
            <a:endParaRPr lang="es-ES" sz="3200" i="1" dirty="0">
              <a:solidFill>
                <a:schemeClr val="bg1"/>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8640"/>
            <a:ext cx="720080" cy="849078"/>
          </a:xfrm>
          <a:prstGeom prst="rect">
            <a:avLst/>
          </a:prstGeom>
        </p:spPr>
      </p:pic>
      <p:sp>
        <p:nvSpPr>
          <p:cNvPr id="9" name="Rectángulo 8"/>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0"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arcador de número de diapositiva 10"/>
          <p:cNvSpPr>
            <a:spLocks noGrp="1"/>
          </p:cNvSpPr>
          <p:nvPr>
            <p:ph type="sldNum" sz="quarter" idx="12"/>
          </p:nvPr>
        </p:nvSpPr>
        <p:spPr/>
        <p:txBody>
          <a:bodyPr/>
          <a:lstStyle/>
          <a:p>
            <a:fld id="{B23EB41E-E3FA-4A1B-829D-5C9D97006293}" type="slidenum">
              <a:rPr lang="es-ES" smtClean="0"/>
              <a:pPr/>
              <a:t>11</a:t>
            </a:fld>
            <a:endParaRPr lang="es-ES"/>
          </a:p>
        </p:txBody>
      </p:sp>
      <p:sp>
        <p:nvSpPr>
          <p:cNvPr id="12"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11</a:t>
            </a:fld>
            <a:endParaRPr lang="es-ES" sz="2000" b="1" dirty="0">
              <a:effectLst>
                <a:outerShdw blurRad="38100" dist="38100" dir="2700000" algn="tl">
                  <a:srgbClr val="000000">
                    <a:alpha val="43137"/>
                  </a:srgbClr>
                </a:outerShdw>
              </a:effectLst>
            </a:endParaRPr>
          </a:p>
        </p:txBody>
      </p:sp>
      <p:pic>
        <p:nvPicPr>
          <p:cNvPr id="13" name="image2.png">
            <a:extLst>
              <a:ext uri="{FF2B5EF4-FFF2-40B4-BE49-F238E27FC236}">
                <a16:creationId xmlns:a16="http://schemas.microsoft.com/office/drawing/2014/main" id="{D75A75A5-86DE-478F-BC7D-F70AFADF873C}"/>
              </a:ext>
            </a:extLst>
          </p:cNvPr>
          <p:cNvPicPr preferRelativeResize="0"/>
          <p:nvPr/>
        </p:nvPicPr>
        <p:blipFill>
          <a:blip r:embed="rId6" cstate="print"/>
          <a:stretch>
            <a:fillRect/>
          </a:stretch>
        </p:blipFill>
        <p:spPr>
          <a:xfrm>
            <a:off x="4810125" y="484539"/>
            <a:ext cx="3876675" cy="600075"/>
          </a:xfrm>
          <a:prstGeom prst="rect">
            <a:avLst/>
          </a:prstGeom>
          <a:noFill/>
        </p:spPr>
      </p:pic>
      <p:graphicFrame>
        <p:nvGraphicFramePr>
          <p:cNvPr id="3" name="Tabla 2">
            <a:extLst>
              <a:ext uri="{FF2B5EF4-FFF2-40B4-BE49-F238E27FC236}">
                <a16:creationId xmlns:a16="http://schemas.microsoft.com/office/drawing/2014/main" id="{01B690F6-E281-401D-9215-0A9A318B2F1C}"/>
              </a:ext>
            </a:extLst>
          </p:cNvPr>
          <p:cNvGraphicFramePr>
            <a:graphicFrameLocks noGrp="1"/>
          </p:cNvGraphicFramePr>
          <p:nvPr/>
        </p:nvGraphicFramePr>
        <p:xfrm>
          <a:off x="395536" y="1188252"/>
          <a:ext cx="8496944" cy="5121010"/>
        </p:xfrm>
        <a:graphic>
          <a:graphicData uri="http://schemas.openxmlformats.org/drawingml/2006/table">
            <a:tbl>
              <a:tblPr/>
              <a:tblGrid>
                <a:gridCol w="7250492">
                  <a:extLst>
                    <a:ext uri="{9D8B030D-6E8A-4147-A177-3AD203B41FA5}">
                      <a16:colId xmlns:a16="http://schemas.microsoft.com/office/drawing/2014/main" val="3533887017"/>
                    </a:ext>
                  </a:extLst>
                </a:gridCol>
                <a:gridCol w="1246452">
                  <a:extLst>
                    <a:ext uri="{9D8B030D-6E8A-4147-A177-3AD203B41FA5}">
                      <a16:colId xmlns:a16="http://schemas.microsoft.com/office/drawing/2014/main" val="2524312753"/>
                    </a:ext>
                  </a:extLst>
                </a:gridCol>
              </a:tblGrid>
              <a:tr h="551251">
                <a:tc>
                  <a:txBody>
                    <a:bodyPr/>
                    <a:lstStyle/>
                    <a:p>
                      <a:pPr algn="l" fontAlgn="ctr"/>
                      <a:r>
                        <a:rPr lang="es-ES" sz="1800" b="1" i="0" u="none" strike="noStrike">
                          <a:solidFill>
                            <a:srgbClr val="000000"/>
                          </a:solidFill>
                          <a:effectLst/>
                          <a:latin typeface="Arial" panose="020B0604020202020204" pitchFamily="34" charset="0"/>
                        </a:rPr>
                        <a:t>OBJETIVOS DESARROLLO SOSTENIBLE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900" b="0" i="0" u="none" strike="noStrike">
                          <a:solidFill>
                            <a:srgbClr val="FFFFFF"/>
                          </a:solidFill>
                          <a:effectLst/>
                          <a:latin typeface="Arial" panose="020B0604020202020204" pitchFamily="34" charset="0"/>
                        </a:rPr>
                        <a:t> Crédito Solicitado 2022 (EN ODS) </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000000"/>
                    </a:solidFill>
                  </a:tcPr>
                </a:tc>
                <a:extLst>
                  <a:ext uri="{0D108BD9-81ED-4DB2-BD59-A6C34878D82A}">
                    <a16:rowId xmlns:a16="http://schemas.microsoft.com/office/drawing/2014/main" val="1257571927"/>
                  </a:ext>
                </a:extLst>
              </a:tr>
              <a:tr h="213750">
                <a:tc>
                  <a:txBody>
                    <a:bodyPr/>
                    <a:lstStyle/>
                    <a:p>
                      <a:pPr algn="l" fontAlgn="ctr"/>
                      <a:r>
                        <a:rPr lang="es-ES" sz="1000" b="1" i="0" u="none" strike="noStrike">
                          <a:solidFill>
                            <a:srgbClr val="000000"/>
                          </a:solidFill>
                          <a:effectLst/>
                          <a:latin typeface="Calibri" panose="020F0502020204030204" pitchFamily="34" charset="0"/>
                        </a:rPr>
                        <a:t>OBJETIVO 2: PONER FIN AL HAMBRE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10.000,00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637071"/>
                  </a:ext>
                </a:extLst>
              </a:tr>
              <a:tr h="213750">
                <a:tc>
                  <a:txBody>
                    <a:bodyPr/>
                    <a:lstStyle/>
                    <a:p>
                      <a:pPr algn="l" fontAlgn="ctr"/>
                      <a:r>
                        <a:rPr lang="es-ES" sz="1000" b="1" i="0" u="none" strike="noStrike">
                          <a:solidFill>
                            <a:srgbClr val="000000"/>
                          </a:solidFill>
                          <a:effectLst/>
                          <a:latin typeface="Calibri" panose="020F0502020204030204" pitchFamily="34" charset="0"/>
                        </a:rPr>
                        <a:t>OBJETIVO 3: GARANTIZAR UNA VIDA SANA Y PROMOVER EL BIENESTAR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330.000,00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444061"/>
                  </a:ext>
                </a:extLst>
              </a:tr>
              <a:tr h="382501">
                <a:tc>
                  <a:txBody>
                    <a:bodyPr/>
                    <a:lstStyle/>
                    <a:p>
                      <a:pPr algn="l" fontAlgn="ctr"/>
                      <a:r>
                        <a:rPr lang="es-ES" sz="1000" b="1" i="0" u="none" strike="noStrike">
                          <a:solidFill>
                            <a:srgbClr val="000000"/>
                          </a:solidFill>
                          <a:effectLst/>
                          <a:latin typeface="Calibri" panose="020F0502020204030204" pitchFamily="34" charset="0"/>
                        </a:rPr>
                        <a:t>OBJETIVO 4: GARANTIZAR UNA EDUCACIÓN INCLUSIVA, EQUITATIVA Y DE CALIDAD Y PROMOVER OPORTUNIDADES DE APRENDIZAJE DURANTE TODA LA VIDA PARA TODOS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4.485.980,21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712195"/>
                  </a:ext>
                </a:extLst>
              </a:tr>
              <a:tr h="382501">
                <a:tc>
                  <a:txBody>
                    <a:bodyPr/>
                    <a:lstStyle/>
                    <a:p>
                      <a:pPr algn="l" fontAlgn="ctr"/>
                      <a:r>
                        <a:rPr lang="es-ES" sz="1000" b="1" i="0" u="none" strike="noStrike">
                          <a:solidFill>
                            <a:srgbClr val="000000"/>
                          </a:solidFill>
                          <a:effectLst/>
                          <a:latin typeface="Calibri" panose="020F0502020204030204" pitchFamily="34" charset="0"/>
                        </a:rPr>
                        <a:t>OBJETIVO 5: LOGRAR LA IGUALDAD ENTRE LOS GÉNEROS Y EMPODERAR A TODAS LAS MUJERES Y LAS NIÑAS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92.170,00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289421"/>
                  </a:ext>
                </a:extLst>
              </a:tr>
              <a:tr h="382501">
                <a:tc>
                  <a:txBody>
                    <a:bodyPr/>
                    <a:lstStyle/>
                    <a:p>
                      <a:pPr algn="l" fontAlgn="ctr"/>
                      <a:r>
                        <a:rPr lang="es-ES" sz="1000" b="1" i="0" u="none" strike="noStrike">
                          <a:solidFill>
                            <a:srgbClr val="000000"/>
                          </a:solidFill>
                          <a:effectLst/>
                          <a:latin typeface="Calibri" panose="020F0502020204030204" pitchFamily="34" charset="0"/>
                        </a:rPr>
                        <a:t>OBJETIVO 6: GARANTIZAR LA DISPONIBILIDAD DE AGUA Y SU GESTIÓN SOSTENIBLE Y EL SANEAMIENTO PARA TODOS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384.500,00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932710"/>
                  </a:ext>
                </a:extLst>
              </a:tr>
              <a:tr h="382501">
                <a:tc>
                  <a:txBody>
                    <a:bodyPr/>
                    <a:lstStyle/>
                    <a:p>
                      <a:pPr algn="l" fontAlgn="ctr"/>
                      <a:r>
                        <a:rPr lang="es-ES" sz="1000" b="1" i="0" u="none" strike="noStrike">
                          <a:solidFill>
                            <a:srgbClr val="000000"/>
                          </a:solidFill>
                          <a:effectLst/>
                          <a:latin typeface="Calibri" panose="020F0502020204030204" pitchFamily="34" charset="0"/>
                        </a:rPr>
                        <a:t>OBJETIVO 7: GARANTIZAR EL ACCESO A UNA ENERGÍA ASEQUIBLE, SEGURA, SOSTENIBLE Y MODERNA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4.237.607,30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537140"/>
                  </a:ext>
                </a:extLst>
              </a:tr>
              <a:tr h="382501">
                <a:tc>
                  <a:txBody>
                    <a:bodyPr/>
                    <a:lstStyle/>
                    <a:p>
                      <a:pPr algn="l" fontAlgn="ctr"/>
                      <a:r>
                        <a:rPr lang="es-ES" sz="1000" b="1" i="0" u="none" strike="noStrike">
                          <a:solidFill>
                            <a:srgbClr val="000000"/>
                          </a:solidFill>
                          <a:effectLst/>
                          <a:latin typeface="Calibri" panose="020F0502020204030204" pitchFamily="34" charset="0"/>
                        </a:rPr>
                        <a:t>OBJETIVO 8: PROMOVER EL CRECIMIENTO ECONÓMICO INCLUSIVO Y SOSTENIBLE, EL EMPLEO Y EL TRABAJO DECENTE PARA TODOS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13.039.813,81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383579"/>
                  </a:ext>
                </a:extLst>
              </a:tr>
              <a:tr h="382501">
                <a:tc>
                  <a:txBody>
                    <a:bodyPr/>
                    <a:lstStyle/>
                    <a:p>
                      <a:pPr algn="l" fontAlgn="ctr"/>
                      <a:r>
                        <a:rPr lang="es-ES" sz="1000" b="1" i="0" u="none" strike="noStrike">
                          <a:solidFill>
                            <a:srgbClr val="000000"/>
                          </a:solidFill>
                          <a:effectLst/>
                          <a:latin typeface="Calibri" panose="020F0502020204030204" pitchFamily="34" charset="0"/>
                        </a:rPr>
                        <a:t>OBJETIVO 9: CONSTRUIR INFRAESTRUCTURAS RESILIENTES, PROMOVER LA INDUSTRIALIZACIÓN SOSTENIBLE Y FOMENTAR LA INNOVACIÓN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5.925.176,06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694271"/>
                  </a:ext>
                </a:extLst>
              </a:tr>
              <a:tr h="213750">
                <a:tc>
                  <a:txBody>
                    <a:bodyPr/>
                    <a:lstStyle/>
                    <a:p>
                      <a:pPr algn="l" fontAlgn="ctr"/>
                      <a:r>
                        <a:rPr lang="es-ES" sz="1000" b="1" i="0" u="none" strike="noStrike">
                          <a:solidFill>
                            <a:srgbClr val="000000"/>
                          </a:solidFill>
                          <a:effectLst/>
                          <a:latin typeface="Calibri" panose="020F0502020204030204" pitchFamily="34" charset="0"/>
                        </a:rPr>
                        <a:t>OBJETIVO 10: REDUCIR LA DESIGUALDAD EN Y ENTRE LOS PAÍSES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4.000,00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615417"/>
                  </a:ext>
                </a:extLst>
              </a:tr>
              <a:tr h="382501">
                <a:tc>
                  <a:txBody>
                    <a:bodyPr/>
                    <a:lstStyle/>
                    <a:p>
                      <a:pPr algn="l" fontAlgn="ctr"/>
                      <a:r>
                        <a:rPr lang="es-ES" sz="1000" b="1" i="0" u="none" strike="noStrike">
                          <a:solidFill>
                            <a:srgbClr val="000000"/>
                          </a:solidFill>
                          <a:effectLst/>
                          <a:latin typeface="Calibri" panose="020F0502020204030204" pitchFamily="34" charset="0"/>
                        </a:rPr>
                        <a:t>OBJETIVO 11: LOGRAR QUE LAS CIUDADES SEAN MÁS INCLUSIVAS, SEGURAS, RESILIENTES Y SOSTENIBLES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343.550,00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133840"/>
                  </a:ext>
                </a:extLst>
              </a:tr>
              <a:tr h="213750">
                <a:tc>
                  <a:txBody>
                    <a:bodyPr/>
                    <a:lstStyle/>
                    <a:p>
                      <a:pPr algn="l" fontAlgn="ctr"/>
                      <a:r>
                        <a:rPr lang="es-ES" sz="1000" b="1" i="0" u="none" strike="noStrike">
                          <a:solidFill>
                            <a:srgbClr val="000000"/>
                          </a:solidFill>
                          <a:effectLst/>
                          <a:latin typeface="Calibri" panose="020F0502020204030204" pitchFamily="34" charset="0"/>
                        </a:rPr>
                        <a:t>OBJETIVO 12: GARANTIZAR MODALIDADES DE CONSUMO Y PRODUCCIÓN SOSTENIBLES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73.700,00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236959"/>
                  </a:ext>
                </a:extLst>
              </a:tr>
              <a:tr h="382501">
                <a:tc>
                  <a:txBody>
                    <a:bodyPr/>
                    <a:lstStyle/>
                    <a:p>
                      <a:pPr algn="l" fontAlgn="ctr"/>
                      <a:r>
                        <a:rPr lang="es-ES" sz="1000" b="1" i="0" u="none" strike="noStrike">
                          <a:solidFill>
                            <a:srgbClr val="000000"/>
                          </a:solidFill>
                          <a:effectLst/>
                          <a:latin typeface="Calibri" panose="020F0502020204030204" pitchFamily="34" charset="0"/>
                        </a:rPr>
                        <a:t>OBJETIVO 13: ADOPTAR MEDIDAS URGENTES PARA COMBATIR EL CAMBIO CLIMÁTICO Y SUS EFECTOS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46.000,00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955541"/>
                  </a:ext>
                </a:extLst>
              </a:tr>
              <a:tr h="213750">
                <a:tc>
                  <a:txBody>
                    <a:bodyPr/>
                    <a:lstStyle/>
                    <a:p>
                      <a:pPr algn="l" fontAlgn="ctr"/>
                      <a:r>
                        <a:rPr lang="pt-BR" sz="1000" b="1" i="0" u="none" strike="noStrike">
                          <a:solidFill>
                            <a:srgbClr val="000000"/>
                          </a:solidFill>
                          <a:effectLst/>
                          <a:latin typeface="Calibri" panose="020F0502020204030204" pitchFamily="34" charset="0"/>
                        </a:rPr>
                        <a:t>OBJETIVO 16: PROMOVER SOCIEDADES JUSTAS, PACÍFICAS E INCLUSIVAS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799.569,15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115840"/>
                  </a:ext>
                </a:extLst>
              </a:tr>
              <a:tr h="213750">
                <a:tc>
                  <a:txBody>
                    <a:bodyPr/>
                    <a:lstStyle/>
                    <a:p>
                      <a:pPr algn="l" fontAlgn="ctr"/>
                      <a:r>
                        <a:rPr lang="es-ES" sz="1000" b="1" i="0" u="none" strike="noStrike">
                          <a:solidFill>
                            <a:srgbClr val="000000"/>
                          </a:solidFill>
                          <a:effectLst/>
                          <a:latin typeface="Calibri" panose="020F0502020204030204" pitchFamily="34" charset="0"/>
                        </a:rPr>
                        <a:t>OBJETIVO 17: REVITALIZAR LA ALIANZA MUNDIAL PARA EL DESARROLLO SOSTENIBLE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200" b="1" i="0" u="none" strike="noStrike">
                          <a:solidFill>
                            <a:srgbClr val="000000"/>
                          </a:solidFill>
                          <a:effectLst/>
                          <a:latin typeface="Calibri" panose="020F0502020204030204" pitchFamily="34" charset="0"/>
                        </a:rPr>
                        <a:t>          268.900,00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680333"/>
                  </a:ext>
                </a:extLst>
              </a:tr>
              <a:tr h="227251">
                <a:tc>
                  <a:txBody>
                    <a:bodyPr/>
                    <a:lstStyle/>
                    <a:p>
                      <a:pPr algn="l" fontAlgn="ctr"/>
                      <a:r>
                        <a:rPr lang="es-ES" sz="1200" b="0" i="0" u="none" strike="noStrike">
                          <a:solidFill>
                            <a:srgbClr val="FFFFFF"/>
                          </a:solidFill>
                          <a:effectLst/>
                          <a:latin typeface="Arial" panose="020B0604020202020204" pitchFamily="34" charset="0"/>
                        </a:rPr>
                        <a:t>Total general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s-ES" sz="1200" b="0" i="0" u="none" strike="noStrike" dirty="0">
                          <a:solidFill>
                            <a:srgbClr val="FFFFFF"/>
                          </a:solidFill>
                          <a:effectLst/>
                          <a:latin typeface="Arial" panose="020B0604020202020204" pitchFamily="34" charset="0"/>
                        </a:rPr>
                        <a:t>  30.040.966,53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2748976195"/>
                  </a:ext>
                </a:extLst>
              </a:tr>
            </a:tbl>
          </a:graphicData>
        </a:graphic>
      </p:graphicFrame>
    </p:spTree>
    <p:extLst>
      <p:ext uri="{BB962C8B-B14F-4D97-AF65-F5344CB8AC3E}">
        <p14:creationId xmlns:p14="http://schemas.microsoft.com/office/powerpoint/2010/main" val="295727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272" y="129982"/>
            <a:ext cx="7129462" cy="1138773"/>
          </a:xfrm>
          <a:prstGeom prst="rect">
            <a:avLst/>
          </a:prstGeom>
          <a:noFill/>
        </p:spPr>
        <p:txBody>
          <a:bodyPr wrap="square">
            <a:spAutoFit/>
          </a:bodyPr>
          <a:lstStyle/>
          <a:p>
            <a:pPr algn="just" fontAlgn="auto">
              <a:spcBef>
                <a:spcPts val="0"/>
              </a:spcBef>
              <a:spcAft>
                <a:spcPts val="0"/>
              </a:spcAft>
              <a:defRPr/>
            </a:pPr>
            <a:endParaRPr lang="es-ES_tradnl" sz="2400" b="1" dirty="0">
              <a:solidFill>
                <a:prstClr val="black"/>
              </a:solidFill>
              <a:latin typeface="+mn-lt"/>
              <a:cs typeface="+mn-cs"/>
            </a:endParaRPr>
          </a:p>
          <a:p>
            <a:pPr algn="ctr" fontAlgn="auto">
              <a:spcBef>
                <a:spcPts val="0"/>
              </a:spcBef>
              <a:spcAft>
                <a:spcPts val="0"/>
              </a:spcAft>
              <a:defRPr/>
            </a:pPr>
            <a:r>
              <a:rPr lang="es-ES_tradnl" sz="4400" b="1" dirty="0">
                <a:solidFill>
                  <a:srgbClr val="FF0000"/>
                </a:solidFill>
                <a:effectLst>
                  <a:outerShdw blurRad="38100" dist="38100" dir="2700000" algn="tl">
                    <a:srgbClr val="000000">
                      <a:alpha val="43137"/>
                    </a:srgbClr>
                  </a:outerShdw>
                </a:effectLst>
                <a:latin typeface="+mj-lt"/>
                <a:cs typeface="+mn-cs"/>
              </a:rPr>
              <a:t>Consolidación UMH-FUMH</a:t>
            </a:r>
            <a:endParaRPr lang="es-ES_tradnl" sz="4400" u="sng" dirty="0">
              <a:solidFill>
                <a:srgbClr val="FF0000"/>
              </a:solidFill>
              <a:effectLst>
                <a:outerShdw blurRad="38100" dist="38100" dir="2700000" algn="tl">
                  <a:srgbClr val="000000">
                    <a:alpha val="43137"/>
                  </a:srgbClr>
                </a:outerShdw>
              </a:effectLst>
              <a:latin typeface="+mn-lt"/>
              <a:cs typeface="+mn-cs"/>
            </a:endParaRPr>
          </a:p>
        </p:txBody>
      </p:sp>
      <p:sp>
        <p:nvSpPr>
          <p:cNvPr id="11" name="10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2022</a:t>
            </a:r>
            <a:endParaRPr lang="es-ES" sz="3200" i="1" dirty="0">
              <a:solidFill>
                <a:schemeClr val="bg1"/>
              </a:solidFill>
              <a:effectLst>
                <a:outerShdw blurRad="38100" dist="38100" dir="2700000" algn="tl">
                  <a:srgbClr val="000000">
                    <a:alpha val="43137"/>
                  </a:srgbClr>
                </a:outerShdw>
              </a:effectLst>
            </a:endParaRPr>
          </a:p>
        </p:txBody>
      </p:sp>
      <p:sp>
        <p:nvSpPr>
          <p:cNvPr id="6" name="Rectángulo 5"/>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7" name="Imagen 2" descr="cid:image002.png@01D378C5.12CA13C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número de diapositiva 4"/>
          <p:cNvSpPr>
            <a:spLocks noGrp="1"/>
          </p:cNvSpPr>
          <p:nvPr>
            <p:ph type="sldNum" sz="quarter" idx="12"/>
          </p:nvPr>
        </p:nvSpPr>
        <p:spPr/>
        <p:txBody>
          <a:bodyPr/>
          <a:lstStyle/>
          <a:p>
            <a:fld id="{B23EB41E-E3FA-4A1B-829D-5C9D97006293}" type="slidenum">
              <a:rPr lang="es-ES" smtClean="0"/>
              <a:pPr/>
              <a:t>12</a:t>
            </a:fld>
            <a:endParaRPr lang="es-ES"/>
          </a:p>
        </p:txBody>
      </p:sp>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12</a:t>
            </a:fld>
            <a:endParaRPr lang="es-ES" sz="2000" b="1" dirty="0">
              <a:effectLst>
                <a:outerShdw blurRad="38100" dist="38100" dir="2700000" algn="tl">
                  <a:srgbClr val="000000">
                    <a:alpha val="43137"/>
                  </a:srgbClr>
                </a:outerShdw>
              </a:effectLst>
            </a:endParaRPr>
          </a:p>
        </p:txBody>
      </p:sp>
      <p:pic>
        <p:nvPicPr>
          <p:cNvPr id="2" name="Imagen 1"/>
          <p:cNvPicPr>
            <a:picLocks noChangeAspect="1"/>
          </p:cNvPicPr>
          <p:nvPr/>
        </p:nvPicPr>
        <p:blipFill>
          <a:blip r:embed="rId5"/>
          <a:stretch>
            <a:fillRect/>
          </a:stretch>
        </p:blipFill>
        <p:spPr>
          <a:xfrm>
            <a:off x="213620" y="2330024"/>
            <a:ext cx="8788765" cy="2592288"/>
          </a:xfrm>
          <a:prstGeom prst="rect">
            <a:avLst/>
          </a:prstGeom>
        </p:spPr>
      </p:pic>
      <p:sp>
        <p:nvSpPr>
          <p:cNvPr id="10" name="Rectángulo 9"/>
          <p:cNvSpPr/>
          <p:nvPr/>
        </p:nvSpPr>
        <p:spPr>
          <a:xfrm>
            <a:off x="2699792" y="1772418"/>
            <a:ext cx="3024336" cy="369332"/>
          </a:xfrm>
          <a:prstGeom prst="rect">
            <a:avLst/>
          </a:prstGeom>
        </p:spPr>
        <p:txBody>
          <a:bodyPr wrap="square">
            <a:spAutoFit/>
          </a:bodyPr>
          <a:lstStyle/>
          <a:p>
            <a:pPr algn="ctr"/>
            <a:r>
              <a:rPr lang="es-ES_tradnl" b="1" dirty="0">
                <a:effectLst>
                  <a:outerShdw blurRad="38100" dist="38100" dir="2700000" algn="tl">
                    <a:srgbClr val="000000">
                      <a:alpha val="43137"/>
                    </a:srgbClr>
                  </a:outerShdw>
                </a:effectLst>
              </a:rPr>
              <a:t>Presupuesto de Gastos</a:t>
            </a:r>
            <a:endParaRPr lang="es-ES" dirty="0"/>
          </a:p>
        </p:txBody>
      </p:sp>
    </p:spTree>
    <p:extLst>
      <p:ext uri="{BB962C8B-B14F-4D97-AF65-F5344CB8AC3E}">
        <p14:creationId xmlns:p14="http://schemas.microsoft.com/office/powerpoint/2010/main" val="79978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67544" y="3235589"/>
            <a:ext cx="7920880"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lgn="ctr">
              <a:buClr>
                <a:schemeClr val="accent1"/>
              </a:buClr>
            </a:pPr>
            <a:r>
              <a:rPr lang="es-ES" sz="3600" b="1" dirty="0" smtClean="0">
                <a:ln w="50800"/>
                <a:solidFill>
                  <a:schemeClr val="bg1">
                    <a:lumMod val="50000"/>
                  </a:schemeClr>
                </a:solidFill>
              </a:rPr>
              <a:t>2. Actuaciones </a:t>
            </a:r>
            <a:r>
              <a:rPr lang="es-ES" sz="3600" b="1" dirty="0">
                <a:ln w="50800"/>
                <a:solidFill>
                  <a:schemeClr val="bg1">
                    <a:lumMod val="50000"/>
                  </a:schemeClr>
                </a:solidFill>
              </a:rPr>
              <a:t>en materia de </a:t>
            </a:r>
            <a:r>
              <a:rPr lang="es-ES" sz="3600" b="1" dirty="0" smtClean="0">
                <a:ln w="50800"/>
                <a:solidFill>
                  <a:schemeClr val="bg1">
                    <a:lumMod val="50000"/>
                  </a:schemeClr>
                </a:solidFill>
              </a:rPr>
              <a:t>ADMINISTRACIÓN ELECTRÓNICA</a:t>
            </a:r>
            <a:endParaRPr lang="es-ES" sz="5400" b="1" dirty="0">
              <a:ln w="50800"/>
              <a:solidFill>
                <a:schemeClr val="tx2">
                  <a:lumMod val="40000"/>
                  <a:lumOff val="60000"/>
                </a:schemeClr>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860" y="591465"/>
            <a:ext cx="2232248" cy="2632143"/>
          </a:xfrm>
          <a:prstGeom prst="rect">
            <a:avLst/>
          </a:prstGeom>
        </p:spPr>
      </p:pic>
      <p:sp>
        <p:nvSpPr>
          <p:cNvPr id="5" name="Rectángulo 4"/>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60852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956" y="1268760"/>
            <a:ext cx="7559998" cy="1440160"/>
          </a:xfrm>
        </p:spPr>
        <p:txBody>
          <a:bodyPr rtlCol="0">
            <a:normAutofit fontScale="90000"/>
          </a:bodyPr>
          <a:lstStyle/>
          <a:p>
            <a:pPr eaLnBrk="1" fontAlgn="auto" hangingPunct="1">
              <a:spcAft>
                <a:spcPts val="0"/>
              </a:spcAft>
              <a:defRPr/>
            </a:pPr>
            <a:r>
              <a:rPr lang="es-ES" sz="4000" b="1" dirty="0">
                <a:solidFill>
                  <a:srgbClr val="FF0000"/>
                </a:solidFill>
                <a:effectLst>
                  <a:outerShdw blurRad="38100" dist="38100" dir="2700000" algn="tl">
                    <a:srgbClr val="000000">
                      <a:alpha val="43137"/>
                    </a:srgbClr>
                  </a:outerShdw>
                </a:effectLst>
              </a:rPr>
              <a:t>Tramitación de Documentos Contables</a:t>
            </a:r>
            <a:br>
              <a:rPr lang="es-ES" sz="4000" b="1" dirty="0">
                <a:solidFill>
                  <a:srgbClr val="FF0000"/>
                </a:solidFill>
                <a:effectLst>
                  <a:outerShdw blurRad="38100" dist="38100" dir="2700000" algn="tl">
                    <a:srgbClr val="000000">
                      <a:alpha val="43137"/>
                    </a:srgbClr>
                  </a:outerShdw>
                </a:effectLst>
              </a:rPr>
            </a:br>
            <a:r>
              <a:rPr lang="es-ES" sz="4000" b="1" dirty="0">
                <a:solidFill>
                  <a:srgbClr val="FF0000"/>
                </a:solidFill>
                <a:effectLst>
                  <a:outerShdw blurRad="38100" dist="38100" dir="2700000" algn="tl">
                    <a:srgbClr val="000000">
                      <a:alpha val="43137"/>
                    </a:srgbClr>
                  </a:outerShdw>
                </a:effectLst>
              </a:rPr>
              <a:t>Gestor Expedientes </a:t>
            </a:r>
            <a:r>
              <a:rPr lang="es-ES" sz="4000" b="1" dirty="0" smtClean="0">
                <a:solidFill>
                  <a:srgbClr val="FF0000"/>
                </a:solidFill>
                <a:effectLst>
                  <a:outerShdw blurRad="38100" dist="38100" dir="2700000" algn="tl">
                    <a:srgbClr val="000000">
                      <a:alpha val="43137"/>
                    </a:srgbClr>
                  </a:outerShdw>
                </a:effectLst>
              </a:rPr>
              <a:t>UMH</a:t>
            </a:r>
            <a:endParaRPr lang="es-ES" sz="4000" b="1" dirty="0">
              <a:solidFill>
                <a:srgbClr val="FF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61803"/>
            <a:ext cx="720080" cy="849078"/>
          </a:xfrm>
          <a:prstGeom prst="rect">
            <a:avLst/>
          </a:prstGeom>
        </p:spPr>
      </p:pic>
      <p:sp>
        <p:nvSpPr>
          <p:cNvPr id="11" name="Rectángulo 10"/>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r>
              <a:rPr lang="es-ES" dirty="0" smtClean="0"/>
              <a:t>– S. Modernización – </a:t>
            </a:r>
            <a:r>
              <a:rPr lang="es-ES" dirty="0" err="1" smtClean="0"/>
              <a:t>CEGECA,s</a:t>
            </a:r>
            <a:r>
              <a:rPr lang="es-ES" dirty="0" smtClean="0"/>
              <a:t> – S. Información Contable</a:t>
            </a:r>
            <a:endParaRPr lang="es-ES" dirty="0"/>
          </a:p>
        </p:txBody>
      </p:sp>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92090" y="6114004"/>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14</a:t>
            </a:fld>
            <a:endParaRPr lang="es-ES" sz="2000" b="1" dirty="0">
              <a:effectLst>
                <a:outerShdw blurRad="38100" dist="38100" dir="2700000" algn="tl">
                  <a:srgbClr val="000000">
                    <a:alpha val="43137"/>
                  </a:srgbClr>
                </a:outerShdw>
              </a:effectLst>
            </a:endParaRPr>
          </a:p>
        </p:txBody>
      </p:sp>
      <p:pic>
        <p:nvPicPr>
          <p:cNvPr id="14" name="Google Shape;85;p2"/>
          <p:cNvPicPr preferRelativeResize="0"/>
          <p:nvPr/>
        </p:nvPicPr>
        <p:blipFill rotWithShape="1">
          <a:blip r:embed="rId6">
            <a:alphaModFix/>
          </a:blip>
          <a:srcRect/>
          <a:stretch/>
        </p:blipFill>
        <p:spPr>
          <a:xfrm>
            <a:off x="2574641" y="3066799"/>
            <a:ext cx="3994717" cy="1700518"/>
          </a:xfrm>
          <a:prstGeom prst="rect">
            <a:avLst/>
          </a:prstGeom>
          <a:noFill/>
          <a:ln>
            <a:noFill/>
          </a:ln>
        </p:spPr>
      </p:pic>
    </p:spTree>
    <p:extLst>
      <p:ext uri="{BB962C8B-B14F-4D97-AF65-F5344CB8AC3E}">
        <p14:creationId xmlns:p14="http://schemas.microsoft.com/office/powerpoint/2010/main" val="106654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831" y="506865"/>
            <a:ext cx="7272338" cy="927100"/>
          </a:xfrm>
        </p:spPr>
        <p:txBody>
          <a:bodyPr rtlCol="0">
            <a:normAutofit/>
          </a:bodyPr>
          <a:lstStyle/>
          <a:p>
            <a:pPr algn="l" eaLnBrk="1" fontAlgn="auto" hangingPunct="1">
              <a:spcAft>
                <a:spcPts val="0"/>
              </a:spcAft>
              <a:defRPr/>
            </a:pPr>
            <a:r>
              <a:rPr lang="es-ES_tradnl" sz="4000" b="1" dirty="0" smtClean="0">
                <a:solidFill>
                  <a:srgbClr val="C00000"/>
                </a:solidFill>
                <a:effectLst>
                  <a:outerShdw blurRad="38100" dist="38100" dir="2700000" algn="tl">
                    <a:srgbClr val="000000">
                      <a:alpha val="43137"/>
                    </a:srgbClr>
                  </a:outerShdw>
                </a:effectLst>
              </a:rPr>
              <a:t>Introducción</a:t>
            </a:r>
            <a:endParaRPr lang="es-ES" sz="4000" b="1" dirty="0">
              <a:solidFill>
                <a:srgbClr val="C0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smtClean="0">
                <a:ln w="50800"/>
                <a:solidFill>
                  <a:schemeClr val="bg1"/>
                </a:solidFill>
                <a:effectLst>
                  <a:outerShdw blurRad="38100" dist="38100" dir="2700000" algn="tl">
                    <a:srgbClr val="000000">
                      <a:alpha val="43137"/>
                    </a:srgbClr>
                  </a:outerShdw>
                </a:effectLst>
              </a:rPr>
              <a:t>Doc. Contables – Gestor </a:t>
            </a:r>
            <a:r>
              <a:rPr lang="es-ES" sz="3200" b="1" i="1" dirty="0" err="1" smtClean="0">
                <a:ln w="50800"/>
                <a:solidFill>
                  <a:schemeClr val="bg1"/>
                </a:solidFill>
                <a:effectLst>
                  <a:outerShdw blurRad="38100" dist="38100" dir="2700000" algn="tl">
                    <a:srgbClr val="000000">
                      <a:alpha val="43137"/>
                    </a:srgbClr>
                  </a:outerShdw>
                </a:effectLst>
              </a:rPr>
              <a:t>Expdtes</a:t>
            </a:r>
            <a:r>
              <a:rPr lang="es-ES" sz="3200" b="1" i="1" dirty="0" smtClean="0">
                <a:ln w="50800"/>
                <a:solidFill>
                  <a:schemeClr val="bg1"/>
                </a:solidFill>
                <a:effectLst>
                  <a:outerShdw blurRad="38100" dist="38100" dir="2700000" algn="tl">
                    <a:srgbClr val="000000">
                      <a:alpha val="43137"/>
                    </a:srgbClr>
                  </a:outerShdw>
                </a:effectLst>
              </a:rPr>
              <a:t>.</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61803"/>
            <a:ext cx="720080" cy="849078"/>
          </a:xfrm>
          <a:prstGeom prst="rect">
            <a:avLst/>
          </a:prstGeom>
        </p:spPr>
      </p:pic>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12360" y="6129170"/>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15</a:t>
            </a:fld>
            <a:endParaRPr lang="es-ES" sz="2000" b="1" dirty="0">
              <a:effectLst>
                <a:outerShdw blurRad="38100" dist="38100" dir="2700000" algn="tl">
                  <a:srgbClr val="000000">
                    <a:alpha val="43137"/>
                  </a:srgbClr>
                </a:outerShdw>
              </a:effectLst>
            </a:endParaRPr>
          </a:p>
        </p:txBody>
      </p:sp>
      <p:sp>
        <p:nvSpPr>
          <p:cNvPr id="10" name="Rectángulo 9"/>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r>
              <a:rPr lang="es-ES" dirty="0" smtClean="0"/>
              <a:t>– S. Modernización – </a:t>
            </a:r>
            <a:r>
              <a:rPr lang="es-ES" dirty="0" err="1" smtClean="0"/>
              <a:t>CEGECA,s</a:t>
            </a:r>
            <a:r>
              <a:rPr lang="es-ES" dirty="0" smtClean="0"/>
              <a:t> – S. Información Contable</a:t>
            </a:r>
            <a:endParaRPr lang="es-ES" dirty="0"/>
          </a:p>
        </p:txBody>
      </p:sp>
      <p:sp>
        <p:nvSpPr>
          <p:cNvPr id="3" name="Rectángulo redondeado 2"/>
          <p:cNvSpPr/>
          <p:nvPr/>
        </p:nvSpPr>
        <p:spPr>
          <a:xfrm>
            <a:off x="310392" y="3417935"/>
            <a:ext cx="1854730"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b="1" dirty="0" err="1" smtClean="0"/>
              <a:t>Universitas</a:t>
            </a:r>
            <a:r>
              <a:rPr lang="es-ES" sz="1600" b="1" dirty="0" smtClean="0"/>
              <a:t> XXI-EC</a:t>
            </a:r>
          </a:p>
          <a:p>
            <a:pPr algn="ctr"/>
            <a:r>
              <a:rPr lang="es-ES" sz="1600" b="1" dirty="0" smtClean="0"/>
              <a:t>OCU</a:t>
            </a:r>
            <a:endParaRPr lang="es-ES" sz="1600" b="1" dirty="0"/>
          </a:p>
        </p:txBody>
      </p:sp>
      <p:sp>
        <p:nvSpPr>
          <p:cNvPr id="5" name="Esquina doblada 4"/>
          <p:cNvSpPr/>
          <p:nvPr/>
        </p:nvSpPr>
        <p:spPr>
          <a:xfrm>
            <a:off x="3100128" y="2560180"/>
            <a:ext cx="895265" cy="84674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b"/>
          <a:lstStyle/>
          <a:p>
            <a:pPr algn="ctr"/>
            <a:r>
              <a:rPr lang="es-ES" sz="1600" b="1" dirty="0" smtClean="0"/>
              <a:t>Factura</a:t>
            </a:r>
          </a:p>
          <a:p>
            <a:pPr algn="ctr"/>
            <a:r>
              <a:rPr lang="es-ES" sz="1600" b="1" dirty="0" smtClean="0"/>
              <a:t>Papel</a:t>
            </a:r>
            <a:endParaRPr lang="es-ES" sz="1600" b="1" dirty="0"/>
          </a:p>
        </p:txBody>
      </p:sp>
      <p:sp>
        <p:nvSpPr>
          <p:cNvPr id="15" name="Esquina doblada 14"/>
          <p:cNvSpPr/>
          <p:nvPr/>
        </p:nvSpPr>
        <p:spPr>
          <a:xfrm>
            <a:off x="3100127" y="3570625"/>
            <a:ext cx="895265" cy="846748"/>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s-ES" sz="1600" b="1" dirty="0"/>
              <a:t>Versión impresa</a:t>
            </a:r>
          </a:p>
        </p:txBody>
      </p:sp>
      <p:sp>
        <p:nvSpPr>
          <p:cNvPr id="16" name="Esquina doblada 15"/>
          <p:cNvSpPr/>
          <p:nvPr/>
        </p:nvSpPr>
        <p:spPr>
          <a:xfrm>
            <a:off x="2973843" y="1498125"/>
            <a:ext cx="895265" cy="84674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t>Factura</a:t>
            </a:r>
          </a:p>
          <a:p>
            <a:pPr algn="ctr"/>
            <a:r>
              <a:rPr lang="es-ES" sz="1600" b="1" dirty="0" err="1" smtClean="0"/>
              <a:t>Electr</a:t>
            </a:r>
            <a:r>
              <a:rPr lang="es-ES" sz="1600" b="1" dirty="0" smtClean="0"/>
              <a:t>.</a:t>
            </a:r>
            <a:endParaRPr lang="es-ES" sz="1600" b="1" dirty="0"/>
          </a:p>
        </p:txBody>
      </p:sp>
      <p:sp>
        <p:nvSpPr>
          <p:cNvPr id="7" name="Flecha derecha 6"/>
          <p:cNvSpPr/>
          <p:nvPr/>
        </p:nvSpPr>
        <p:spPr>
          <a:xfrm>
            <a:off x="2315282" y="3696859"/>
            <a:ext cx="67254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4572000" y="1626847"/>
            <a:ext cx="1224136" cy="5037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600" b="1" dirty="0" smtClean="0"/>
              <a:t>EMPRESA</a:t>
            </a:r>
            <a:endParaRPr lang="es-ES" sz="1600" b="1" dirty="0"/>
          </a:p>
        </p:txBody>
      </p:sp>
      <p:sp>
        <p:nvSpPr>
          <p:cNvPr id="18" name="Rectángulo 17"/>
          <p:cNvSpPr/>
          <p:nvPr/>
        </p:nvSpPr>
        <p:spPr>
          <a:xfrm>
            <a:off x="4318329" y="3190352"/>
            <a:ext cx="1224136" cy="5037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b="1" dirty="0" smtClean="0"/>
              <a:t>UOR</a:t>
            </a:r>
            <a:endParaRPr lang="es-ES" sz="1600" b="1" dirty="0"/>
          </a:p>
        </p:txBody>
      </p:sp>
      <p:cxnSp>
        <p:nvCxnSpPr>
          <p:cNvPr id="20" name="Conector recto de flecha 19"/>
          <p:cNvCxnSpPr/>
          <p:nvPr/>
        </p:nvCxnSpPr>
        <p:spPr>
          <a:xfrm flipH="1">
            <a:off x="1494066" y="1954243"/>
            <a:ext cx="1317488" cy="1380417"/>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4" name="Nube 3"/>
          <p:cNvSpPr/>
          <p:nvPr/>
        </p:nvSpPr>
        <p:spPr>
          <a:xfrm>
            <a:off x="1237757" y="2156968"/>
            <a:ext cx="1481477" cy="785610"/>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b="1" dirty="0" smtClean="0"/>
              <a:t>FACE</a:t>
            </a:r>
            <a:endParaRPr lang="es-ES" sz="1600" b="1" dirty="0"/>
          </a:p>
        </p:txBody>
      </p:sp>
      <p:cxnSp>
        <p:nvCxnSpPr>
          <p:cNvPr id="22" name="Conector recto de flecha 21"/>
          <p:cNvCxnSpPr/>
          <p:nvPr/>
        </p:nvCxnSpPr>
        <p:spPr>
          <a:xfrm flipH="1">
            <a:off x="4031397" y="2200680"/>
            <a:ext cx="451658" cy="327766"/>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cxnSp>
        <p:nvCxnSpPr>
          <p:cNvPr id="25" name="Conector recto de flecha 24"/>
          <p:cNvCxnSpPr/>
          <p:nvPr/>
        </p:nvCxnSpPr>
        <p:spPr>
          <a:xfrm flipH="1">
            <a:off x="3941828" y="1906395"/>
            <a:ext cx="537461" cy="15104"/>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30" name="Elipse 29"/>
          <p:cNvSpPr/>
          <p:nvPr/>
        </p:nvSpPr>
        <p:spPr>
          <a:xfrm>
            <a:off x="4512562" y="4221376"/>
            <a:ext cx="1678658" cy="51916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smtClean="0"/>
              <a:t>Validación Tramitación</a:t>
            </a:r>
            <a:endParaRPr lang="es-ES" sz="1600" b="1" dirty="0"/>
          </a:p>
        </p:txBody>
      </p:sp>
      <p:sp>
        <p:nvSpPr>
          <p:cNvPr id="31" name="CuadroTexto 30"/>
          <p:cNvSpPr txBox="1"/>
          <p:nvPr/>
        </p:nvSpPr>
        <p:spPr>
          <a:xfrm>
            <a:off x="6728882" y="4939078"/>
            <a:ext cx="2019581" cy="954107"/>
          </a:xfrm>
          <a:prstGeom prst="rect">
            <a:avLst/>
          </a:prstGeom>
          <a:noFill/>
        </p:spPr>
        <p:txBody>
          <a:bodyPr wrap="square" rtlCol="0">
            <a:spAutoFit/>
          </a:bodyPr>
          <a:lstStyle/>
          <a:p>
            <a:pPr marL="285750" indent="-285750">
              <a:buFontTx/>
              <a:buChar char="-"/>
            </a:pPr>
            <a:r>
              <a:rPr lang="es-ES" sz="1400" dirty="0" smtClean="0"/>
              <a:t>Firmas</a:t>
            </a:r>
          </a:p>
          <a:p>
            <a:pPr marL="285750" indent="-285750">
              <a:buFontTx/>
              <a:buChar char="-"/>
            </a:pPr>
            <a:r>
              <a:rPr lang="es-ES" sz="1400" dirty="0" smtClean="0"/>
              <a:t>Doc. Contables</a:t>
            </a:r>
          </a:p>
          <a:p>
            <a:pPr marL="285750" indent="-285750">
              <a:buFontTx/>
              <a:buChar char="-"/>
            </a:pPr>
            <a:r>
              <a:rPr lang="es-ES" sz="1400" dirty="0" smtClean="0"/>
              <a:t>Cuenta Justificativa</a:t>
            </a:r>
          </a:p>
          <a:p>
            <a:pPr marL="285750" indent="-285750">
              <a:buFontTx/>
              <a:buChar char="-"/>
            </a:pPr>
            <a:r>
              <a:rPr lang="es-ES" sz="1400" dirty="0" smtClean="0"/>
              <a:t>Extractos</a:t>
            </a:r>
            <a:endParaRPr lang="es-ES" sz="1400" dirty="0"/>
          </a:p>
        </p:txBody>
      </p:sp>
      <p:sp>
        <p:nvSpPr>
          <p:cNvPr id="40" name="Elipse 39"/>
          <p:cNvSpPr/>
          <p:nvPr/>
        </p:nvSpPr>
        <p:spPr>
          <a:xfrm>
            <a:off x="6728883" y="4221088"/>
            <a:ext cx="1688280" cy="51916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b="1" dirty="0" smtClean="0"/>
              <a:t>Pago </a:t>
            </a:r>
            <a:endParaRPr lang="es-ES" sz="1600" b="1" dirty="0"/>
          </a:p>
        </p:txBody>
      </p:sp>
      <p:sp>
        <p:nvSpPr>
          <p:cNvPr id="45" name="Rectángulo 44"/>
          <p:cNvSpPr/>
          <p:nvPr/>
        </p:nvSpPr>
        <p:spPr>
          <a:xfrm>
            <a:off x="6740062" y="2860964"/>
            <a:ext cx="1224136" cy="5037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b="1" dirty="0" smtClean="0"/>
              <a:t>INF. CONTABLE</a:t>
            </a:r>
            <a:endParaRPr lang="es-ES" sz="1600" b="1" dirty="0"/>
          </a:p>
        </p:txBody>
      </p:sp>
      <p:sp>
        <p:nvSpPr>
          <p:cNvPr id="46" name="Rectángulo 45"/>
          <p:cNvSpPr/>
          <p:nvPr/>
        </p:nvSpPr>
        <p:spPr>
          <a:xfrm>
            <a:off x="6740062" y="3501350"/>
            <a:ext cx="1224136" cy="5037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b="1" dirty="0" smtClean="0"/>
              <a:t>CEGECA</a:t>
            </a:r>
            <a:endParaRPr lang="es-ES" sz="1600" b="1" dirty="0"/>
          </a:p>
        </p:txBody>
      </p:sp>
      <p:sp>
        <p:nvSpPr>
          <p:cNvPr id="47" name="CuadroTexto 46"/>
          <p:cNvSpPr txBox="1"/>
          <p:nvPr/>
        </p:nvSpPr>
        <p:spPr>
          <a:xfrm>
            <a:off x="4257226" y="4834774"/>
            <a:ext cx="2376264" cy="1384995"/>
          </a:xfrm>
          <a:prstGeom prst="rect">
            <a:avLst/>
          </a:prstGeom>
          <a:noFill/>
        </p:spPr>
        <p:txBody>
          <a:bodyPr wrap="square" rtlCol="0">
            <a:spAutoFit/>
          </a:bodyPr>
          <a:lstStyle/>
          <a:p>
            <a:pPr marL="285750" indent="-285750">
              <a:buFontTx/>
              <a:buChar char="-"/>
            </a:pPr>
            <a:r>
              <a:rPr lang="es-ES" sz="1400" dirty="0" smtClean="0"/>
              <a:t>Firmas</a:t>
            </a:r>
          </a:p>
          <a:p>
            <a:pPr marL="285750" indent="-285750">
              <a:buFontTx/>
              <a:buChar char="-"/>
            </a:pPr>
            <a:r>
              <a:rPr lang="es-ES" sz="1400" dirty="0" smtClean="0"/>
              <a:t>Documentos Contables</a:t>
            </a:r>
          </a:p>
          <a:p>
            <a:pPr marL="285750" indent="-285750">
              <a:buFontTx/>
              <a:buChar char="-"/>
            </a:pPr>
            <a:r>
              <a:rPr lang="es-ES" sz="1400" dirty="0" smtClean="0"/>
              <a:t>Inventario</a:t>
            </a:r>
          </a:p>
          <a:p>
            <a:pPr marL="285750" indent="-285750">
              <a:buFontTx/>
              <a:buChar char="-"/>
            </a:pPr>
            <a:r>
              <a:rPr lang="es-ES" sz="1400" dirty="0" smtClean="0"/>
              <a:t>Comisiones Servicio</a:t>
            </a:r>
          </a:p>
          <a:p>
            <a:pPr marL="285750" indent="-285750">
              <a:buFontTx/>
              <a:buChar char="-"/>
            </a:pPr>
            <a:r>
              <a:rPr lang="es-ES" sz="1400" dirty="0" smtClean="0"/>
              <a:t>Anticipos</a:t>
            </a:r>
          </a:p>
          <a:p>
            <a:pPr marL="285750" indent="-285750">
              <a:buFontTx/>
              <a:buChar char="-"/>
            </a:pPr>
            <a:r>
              <a:rPr lang="es-ES" sz="1400" dirty="0" smtClean="0"/>
              <a:t>Moneda extranjera</a:t>
            </a:r>
            <a:endParaRPr lang="es-ES" sz="1400" dirty="0"/>
          </a:p>
        </p:txBody>
      </p:sp>
      <p:sp>
        <p:nvSpPr>
          <p:cNvPr id="49" name="Flecha curvada hacia la derecha 48"/>
          <p:cNvSpPr/>
          <p:nvPr/>
        </p:nvSpPr>
        <p:spPr>
          <a:xfrm rot="10800000">
            <a:off x="8028383" y="3078008"/>
            <a:ext cx="566835" cy="7110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50" name="Flecha derecha 49"/>
          <p:cNvSpPr/>
          <p:nvPr/>
        </p:nvSpPr>
        <p:spPr>
          <a:xfrm>
            <a:off x="5843674" y="3212976"/>
            <a:ext cx="67254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287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831" y="506865"/>
            <a:ext cx="7272338" cy="927100"/>
          </a:xfrm>
        </p:spPr>
        <p:txBody>
          <a:bodyPr rtlCol="0">
            <a:normAutofit/>
          </a:bodyPr>
          <a:lstStyle/>
          <a:p>
            <a:pPr algn="l" eaLnBrk="1" fontAlgn="auto" hangingPunct="1">
              <a:spcAft>
                <a:spcPts val="0"/>
              </a:spcAft>
              <a:defRPr/>
            </a:pPr>
            <a:r>
              <a:rPr lang="es-ES_tradnl" sz="4000" b="1" dirty="0" smtClean="0">
                <a:solidFill>
                  <a:srgbClr val="C00000"/>
                </a:solidFill>
                <a:effectLst>
                  <a:outerShdw blurRad="38100" dist="38100" dir="2700000" algn="tl">
                    <a:srgbClr val="000000">
                      <a:alpha val="43137"/>
                    </a:srgbClr>
                  </a:outerShdw>
                </a:effectLst>
              </a:rPr>
              <a:t>Introducción</a:t>
            </a:r>
            <a:endParaRPr lang="es-ES" sz="4000" b="1" dirty="0">
              <a:solidFill>
                <a:srgbClr val="C0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smtClean="0">
                <a:ln w="50800"/>
                <a:solidFill>
                  <a:schemeClr val="bg1"/>
                </a:solidFill>
                <a:effectLst>
                  <a:outerShdw blurRad="38100" dist="38100" dir="2700000" algn="tl">
                    <a:srgbClr val="000000">
                      <a:alpha val="43137"/>
                    </a:srgbClr>
                  </a:outerShdw>
                </a:effectLst>
              </a:rPr>
              <a:t>Doc. Contables – Gestor </a:t>
            </a:r>
            <a:r>
              <a:rPr lang="es-ES" sz="3200" b="1" i="1" dirty="0" err="1" smtClean="0">
                <a:ln w="50800"/>
                <a:solidFill>
                  <a:schemeClr val="bg1"/>
                </a:solidFill>
                <a:effectLst>
                  <a:outerShdw blurRad="38100" dist="38100" dir="2700000" algn="tl">
                    <a:srgbClr val="000000">
                      <a:alpha val="43137"/>
                    </a:srgbClr>
                  </a:outerShdw>
                </a:effectLst>
              </a:rPr>
              <a:t>Expdtes</a:t>
            </a:r>
            <a:r>
              <a:rPr lang="es-ES" sz="3200" b="1" i="1" dirty="0" smtClean="0">
                <a:ln w="50800"/>
                <a:solidFill>
                  <a:schemeClr val="bg1"/>
                </a:solidFill>
                <a:effectLst>
                  <a:outerShdw blurRad="38100" dist="38100" dir="2700000" algn="tl">
                    <a:srgbClr val="000000">
                      <a:alpha val="43137"/>
                    </a:srgbClr>
                  </a:outerShdw>
                </a:effectLst>
              </a:rPr>
              <a:t>.</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61803"/>
            <a:ext cx="720080" cy="849078"/>
          </a:xfrm>
          <a:prstGeom prst="rect">
            <a:avLst/>
          </a:prstGeom>
        </p:spPr>
      </p:pic>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12360" y="6129170"/>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16</a:t>
            </a:fld>
            <a:endParaRPr lang="es-ES" sz="2000" b="1" dirty="0">
              <a:effectLst>
                <a:outerShdw blurRad="38100" dist="38100" dir="2700000" algn="tl">
                  <a:srgbClr val="000000">
                    <a:alpha val="43137"/>
                  </a:srgbClr>
                </a:outerShdw>
              </a:effectLst>
            </a:endParaRPr>
          </a:p>
        </p:txBody>
      </p:sp>
      <p:sp>
        <p:nvSpPr>
          <p:cNvPr id="10" name="Rectángulo 9"/>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r>
              <a:rPr lang="es-ES" dirty="0" smtClean="0"/>
              <a:t>– S. Modernización – </a:t>
            </a:r>
            <a:r>
              <a:rPr lang="es-ES" dirty="0" err="1" smtClean="0"/>
              <a:t>CEGECA,s</a:t>
            </a:r>
            <a:r>
              <a:rPr lang="es-ES" dirty="0" smtClean="0"/>
              <a:t> – S. Información Contable</a:t>
            </a:r>
            <a:endParaRPr lang="es-ES" dirty="0"/>
          </a:p>
        </p:txBody>
      </p:sp>
      <p:sp>
        <p:nvSpPr>
          <p:cNvPr id="3" name="Rectángulo redondeado 2"/>
          <p:cNvSpPr/>
          <p:nvPr/>
        </p:nvSpPr>
        <p:spPr>
          <a:xfrm>
            <a:off x="310392" y="3417935"/>
            <a:ext cx="1854730"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b="1" dirty="0" err="1" smtClean="0"/>
              <a:t>Universitas</a:t>
            </a:r>
            <a:r>
              <a:rPr lang="es-ES" sz="1600" b="1" dirty="0" smtClean="0"/>
              <a:t> XXI-EC</a:t>
            </a:r>
          </a:p>
          <a:p>
            <a:pPr algn="ctr"/>
            <a:r>
              <a:rPr lang="es-ES" sz="1600" b="1" dirty="0" smtClean="0"/>
              <a:t>OCU</a:t>
            </a:r>
            <a:endParaRPr lang="es-ES" sz="1600" b="1" dirty="0"/>
          </a:p>
        </p:txBody>
      </p:sp>
      <p:sp>
        <p:nvSpPr>
          <p:cNvPr id="5" name="Esquina doblada 4"/>
          <p:cNvSpPr/>
          <p:nvPr/>
        </p:nvSpPr>
        <p:spPr>
          <a:xfrm>
            <a:off x="3100128" y="2560180"/>
            <a:ext cx="895265" cy="84674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b"/>
          <a:lstStyle/>
          <a:p>
            <a:pPr algn="ctr"/>
            <a:r>
              <a:rPr lang="es-ES" sz="1600" b="1" dirty="0" smtClean="0"/>
              <a:t>Factura</a:t>
            </a:r>
          </a:p>
          <a:p>
            <a:pPr algn="ctr"/>
            <a:r>
              <a:rPr lang="es-ES" sz="1600" b="1" dirty="0" smtClean="0"/>
              <a:t>Papel</a:t>
            </a:r>
            <a:endParaRPr lang="es-ES" sz="1600" b="1" dirty="0"/>
          </a:p>
        </p:txBody>
      </p:sp>
      <p:sp>
        <p:nvSpPr>
          <p:cNvPr id="15" name="Esquina doblada 14"/>
          <p:cNvSpPr/>
          <p:nvPr/>
        </p:nvSpPr>
        <p:spPr>
          <a:xfrm>
            <a:off x="3100127" y="3570625"/>
            <a:ext cx="895265" cy="846748"/>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ctr"/>
            <a:r>
              <a:rPr lang="es-ES" sz="1600" b="1" dirty="0"/>
              <a:t>Versión impresa</a:t>
            </a:r>
          </a:p>
        </p:txBody>
      </p:sp>
      <p:sp>
        <p:nvSpPr>
          <p:cNvPr id="16" name="Esquina doblada 15"/>
          <p:cNvSpPr/>
          <p:nvPr/>
        </p:nvSpPr>
        <p:spPr>
          <a:xfrm>
            <a:off x="2973843" y="1498125"/>
            <a:ext cx="895265" cy="846748"/>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600" b="1" dirty="0" smtClean="0"/>
              <a:t>Factura</a:t>
            </a:r>
          </a:p>
          <a:p>
            <a:pPr algn="ctr"/>
            <a:r>
              <a:rPr lang="es-ES" sz="1600" b="1" dirty="0" err="1" smtClean="0"/>
              <a:t>Electr</a:t>
            </a:r>
            <a:r>
              <a:rPr lang="es-ES" sz="1600" b="1" dirty="0" smtClean="0"/>
              <a:t>.</a:t>
            </a:r>
            <a:endParaRPr lang="es-ES" sz="1600" b="1" dirty="0"/>
          </a:p>
        </p:txBody>
      </p:sp>
      <p:sp>
        <p:nvSpPr>
          <p:cNvPr id="7" name="Flecha derecha 6"/>
          <p:cNvSpPr/>
          <p:nvPr/>
        </p:nvSpPr>
        <p:spPr>
          <a:xfrm>
            <a:off x="2315282" y="3696859"/>
            <a:ext cx="67254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4572000" y="1626847"/>
            <a:ext cx="1224136" cy="50371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600" b="1" dirty="0" smtClean="0"/>
              <a:t>EMPRESA</a:t>
            </a:r>
            <a:endParaRPr lang="es-ES" sz="1600" b="1" dirty="0"/>
          </a:p>
        </p:txBody>
      </p:sp>
      <p:sp>
        <p:nvSpPr>
          <p:cNvPr id="18" name="Rectángulo 17"/>
          <p:cNvSpPr/>
          <p:nvPr/>
        </p:nvSpPr>
        <p:spPr>
          <a:xfrm>
            <a:off x="4318329" y="3190352"/>
            <a:ext cx="1224136" cy="503714"/>
          </a:xfrm>
          <a:prstGeom prst="rect">
            <a:avLst/>
          </a:prstGeom>
          <a:solidFill>
            <a:schemeClr val="bg2"/>
          </a:solidFill>
          <a:ln>
            <a:solidFill>
              <a:schemeClr val="bg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600" b="1" dirty="0" smtClean="0">
                <a:solidFill>
                  <a:schemeClr val="bg2">
                    <a:lumMod val="50000"/>
                  </a:schemeClr>
                </a:solidFill>
              </a:rPr>
              <a:t>UOR</a:t>
            </a:r>
            <a:endParaRPr lang="es-ES" sz="1600" b="1" dirty="0">
              <a:solidFill>
                <a:schemeClr val="bg2">
                  <a:lumMod val="50000"/>
                </a:schemeClr>
              </a:solidFill>
            </a:endParaRPr>
          </a:p>
        </p:txBody>
      </p:sp>
      <p:cxnSp>
        <p:nvCxnSpPr>
          <p:cNvPr id="20" name="Conector recto de flecha 19"/>
          <p:cNvCxnSpPr/>
          <p:nvPr/>
        </p:nvCxnSpPr>
        <p:spPr>
          <a:xfrm flipH="1">
            <a:off x="1494066" y="1954243"/>
            <a:ext cx="1317488" cy="1380417"/>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4" name="Nube 3"/>
          <p:cNvSpPr/>
          <p:nvPr/>
        </p:nvSpPr>
        <p:spPr>
          <a:xfrm>
            <a:off x="1237757" y="2156968"/>
            <a:ext cx="1481477" cy="785610"/>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600" b="1" dirty="0" smtClean="0"/>
              <a:t>FACE</a:t>
            </a:r>
            <a:endParaRPr lang="es-ES" sz="1600" b="1" dirty="0"/>
          </a:p>
        </p:txBody>
      </p:sp>
      <p:cxnSp>
        <p:nvCxnSpPr>
          <p:cNvPr id="22" name="Conector recto de flecha 21"/>
          <p:cNvCxnSpPr/>
          <p:nvPr/>
        </p:nvCxnSpPr>
        <p:spPr>
          <a:xfrm flipH="1">
            <a:off x="4031397" y="2200680"/>
            <a:ext cx="451658" cy="327766"/>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cxnSp>
        <p:nvCxnSpPr>
          <p:cNvPr id="25" name="Conector recto de flecha 24"/>
          <p:cNvCxnSpPr/>
          <p:nvPr/>
        </p:nvCxnSpPr>
        <p:spPr>
          <a:xfrm flipH="1">
            <a:off x="3941828" y="1906395"/>
            <a:ext cx="537461" cy="15104"/>
          </a:xfrm>
          <a:prstGeom prst="straightConnector1">
            <a:avLst/>
          </a:prstGeom>
          <a:ln w="76200">
            <a:tailEnd type="triangle"/>
          </a:ln>
        </p:spPr>
        <p:style>
          <a:lnRef idx="2">
            <a:schemeClr val="accent3"/>
          </a:lnRef>
          <a:fillRef idx="0">
            <a:schemeClr val="accent3"/>
          </a:fillRef>
          <a:effectRef idx="1">
            <a:schemeClr val="accent3"/>
          </a:effectRef>
          <a:fontRef idx="minor">
            <a:schemeClr val="tx1"/>
          </a:fontRef>
        </p:style>
      </p:cxnSp>
      <p:sp>
        <p:nvSpPr>
          <p:cNvPr id="30" name="Elipse 29"/>
          <p:cNvSpPr/>
          <p:nvPr/>
        </p:nvSpPr>
        <p:spPr>
          <a:xfrm>
            <a:off x="4512562" y="4221376"/>
            <a:ext cx="1678658" cy="519162"/>
          </a:xfrm>
          <a:prstGeom prst="ellipse">
            <a:avLst/>
          </a:prstGeom>
          <a:solidFill>
            <a:schemeClr val="bg2"/>
          </a:solidFill>
          <a:ln>
            <a:solidFill>
              <a:schemeClr val="bg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600" b="1" dirty="0" smtClean="0">
                <a:solidFill>
                  <a:schemeClr val="bg2">
                    <a:lumMod val="50000"/>
                  </a:schemeClr>
                </a:solidFill>
              </a:rPr>
              <a:t>Validación Tramitación</a:t>
            </a:r>
            <a:endParaRPr lang="es-ES" sz="1600" b="1" dirty="0">
              <a:solidFill>
                <a:schemeClr val="bg2">
                  <a:lumMod val="50000"/>
                </a:schemeClr>
              </a:solidFill>
            </a:endParaRPr>
          </a:p>
        </p:txBody>
      </p:sp>
      <p:sp>
        <p:nvSpPr>
          <p:cNvPr id="31" name="CuadroTexto 30"/>
          <p:cNvSpPr txBox="1"/>
          <p:nvPr/>
        </p:nvSpPr>
        <p:spPr>
          <a:xfrm>
            <a:off x="6728882" y="4939078"/>
            <a:ext cx="2019581" cy="954107"/>
          </a:xfrm>
          <a:prstGeom prst="rect">
            <a:avLst/>
          </a:prstGeom>
          <a:solidFill>
            <a:schemeClr val="bg2"/>
          </a:solidFill>
          <a:ln>
            <a:solidFill>
              <a:schemeClr val="bg2"/>
            </a:solidFill>
          </a:ln>
        </p:spPr>
        <p:txBody>
          <a:bodyPr wrap="square" rtlCol="0">
            <a:spAutoFit/>
          </a:bodyPr>
          <a:lstStyle/>
          <a:p>
            <a:pPr marL="285750" indent="-285750">
              <a:buFontTx/>
              <a:buChar char="-"/>
            </a:pPr>
            <a:r>
              <a:rPr lang="es-ES" sz="1400" dirty="0" smtClean="0">
                <a:solidFill>
                  <a:schemeClr val="bg2">
                    <a:lumMod val="50000"/>
                  </a:schemeClr>
                </a:solidFill>
              </a:rPr>
              <a:t>Firmas</a:t>
            </a:r>
          </a:p>
          <a:p>
            <a:pPr marL="285750" indent="-285750">
              <a:buFontTx/>
              <a:buChar char="-"/>
            </a:pPr>
            <a:r>
              <a:rPr lang="es-ES" sz="1400" dirty="0" smtClean="0">
                <a:solidFill>
                  <a:schemeClr val="bg2">
                    <a:lumMod val="50000"/>
                  </a:schemeClr>
                </a:solidFill>
              </a:rPr>
              <a:t>Doc. Contables</a:t>
            </a:r>
          </a:p>
          <a:p>
            <a:pPr marL="285750" indent="-285750">
              <a:buFontTx/>
              <a:buChar char="-"/>
            </a:pPr>
            <a:r>
              <a:rPr lang="es-ES" sz="1400" dirty="0" smtClean="0">
                <a:solidFill>
                  <a:schemeClr val="bg2">
                    <a:lumMod val="50000"/>
                  </a:schemeClr>
                </a:solidFill>
              </a:rPr>
              <a:t>Cuenta Justificativa</a:t>
            </a:r>
          </a:p>
          <a:p>
            <a:pPr marL="285750" indent="-285750">
              <a:buFontTx/>
              <a:buChar char="-"/>
            </a:pPr>
            <a:r>
              <a:rPr lang="es-ES" sz="1400" dirty="0" smtClean="0">
                <a:solidFill>
                  <a:schemeClr val="bg2">
                    <a:lumMod val="50000"/>
                  </a:schemeClr>
                </a:solidFill>
              </a:rPr>
              <a:t>Extractos</a:t>
            </a:r>
            <a:endParaRPr lang="es-ES" sz="1400" dirty="0">
              <a:solidFill>
                <a:schemeClr val="bg2">
                  <a:lumMod val="50000"/>
                </a:schemeClr>
              </a:solidFill>
            </a:endParaRPr>
          </a:p>
        </p:txBody>
      </p:sp>
      <p:sp>
        <p:nvSpPr>
          <p:cNvPr id="40" name="Elipse 39"/>
          <p:cNvSpPr/>
          <p:nvPr/>
        </p:nvSpPr>
        <p:spPr>
          <a:xfrm>
            <a:off x="6728883" y="4221088"/>
            <a:ext cx="1688280" cy="519162"/>
          </a:xfrm>
          <a:prstGeom prst="ellipse">
            <a:avLst/>
          </a:prstGeom>
          <a:solidFill>
            <a:schemeClr val="bg2"/>
          </a:solidFill>
          <a:ln>
            <a:solidFill>
              <a:schemeClr val="bg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600" b="1" dirty="0" smtClean="0">
                <a:solidFill>
                  <a:schemeClr val="bg2">
                    <a:lumMod val="50000"/>
                  </a:schemeClr>
                </a:solidFill>
              </a:rPr>
              <a:t>Pago </a:t>
            </a:r>
            <a:endParaRPr lang="es-ES" sz="1600" b="1" dirty="0">
              <a:solidFill>
                <a:schemeClr val="bg2">
                  <a:lumMod val="50000"/>
                </a:schemeClr>
              </a:solidFill>
            </a:endParaRPr>
          </a:p>
        </p:txBody>
      </p:sp>
      <p:sp>
        <p:nvSpPr>
          <p:cNvPr id="45" name="Rectángulo 44"/>
          <p:cNvSpPr/>
          <p:nvPr/>
        </p:nvSpPr>
        <p:spPr>
          <a:xfrm>
            <a:off x="6740062" y="2860964"/>
            <a:ext cx="1224136" cy="503714"/>
          </a:xfrm>
          <a:prstGeom prst="rect">
            <a:avLst/>
          </a:prstGeom>
          <a:solidFill>
            <a:schemeClr val="bg2"/>
          </a:solidFill>
          <a:ln>
            <a:solidFill>
              <a:schemeClr val="bg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600" b="1" dirty="0" smtClean="0">
                <a:solidFill>
                  <a:schemeClr val="bg2">
                    <a:lumMod val="50000"/>
                  </a:schemeClr>
                </a:solidFill>
              </a:rPr>
              <a:t>INF. CONTABLE</a:t>
            </a:r>
            <a:endParaRPr lang="es-ES" sz="1600" b="1" dirty="0">
              <a:solidFill>
                <a:schemeClr val="bg2">
                  <a:lumMod val="50000"/>
                </a:schemeClr>
              </a:solidFill>
            </a:endParaRPr>
          </a:p>
        </p:txBody>
      </p:sp>
      <p:sp>
        <p:nvSpPr>
          <p:cNvPr id="46" name="Rectángulo 45"/>
          <p:cNvSpPr/>
          <p:nvPr/>
        </p:nvSpPr>
        <p:spPr>
          <a:xfrm>
            <a:off x="6740062" y="3501350"/>
            <a:ext cx="1224136" cy="503714"/>
          </a:xfrm>
          <a:prstGeom prst="rect">
            <a:avLst/>
          </a:prstGeom>
          <a:solidFill>
            <a:schemeClr val="bg2"/>
          </a:solidFill>
          <a:ln>
            <a:solidFill>
              <a:schemeClr val="bg2"/>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600" b="1" dirty="0" smtClean="0">
                <a:solidFill>
                  <a:schemeClr val="bg2">
                    <a:lumMod val="50000"/>
                  </a:schemeClr>
                </a:solidFill>
              </a:rPr>
              <a:t>CEGECA</a:t>
            </a:r>
            <a:endParaRPr lang="es-ES" sz="1600" b="1" dirty="0">
              <a:solidFill>
                <a:schemeClr val="bg2">
                  <a:lumMod val="50000"/>
                </a:schemeClr>
              </a:solidFill>
            </a:endParaRPr>
          </a:p>
        </p:txBody>
      </p:sp>
      <p:sp>
        <p:nvSpPr>
          <p:cNvPr id="47" name="CuadroTexto 46"/>
          <p:cNvSpPr txBox="1"/>
          <p:nvPr/>
        </p:nvSpPr>
        <p:spPr>
          <a:xfrm>
            <a:off x="4257226" y="4834774"/>
            <a:ext cx="2376264" cy="1384995"/>
          </a:xfrm>
          <a:prstGeom prst="rect">
            <a:avLst/>
          </a:prstGeom>
          <a:solidFill>
            <a:schemeClr val="bg2"/>
          </a:solidFill>
          <a:ln>
            <a:solidFill>
              <a:schemeClr val="bg2"/>
            </a:solidFill>
          </a:ln>
        </p:spPr>
        <p:txBody>
          <a:bodyPr wrap="square" rtlCol="0">
            <a:spAutoFit/>
          </a:bodyPr>
          <a:lstStyle/>
          <a:p>
            <a:pPr marL="285750" indent="-285750">
              <a:buFontTx/>
              <a:buChar char="-"/>
            </a:pPr>
            <a:r>
              <a:rPr lang="es-ES" sz="1400" dirty="0" smtClean="0">
                <a:solidFill>
                  <a:schemeClr val="bg2">
                    <a:lumMod val="50000"/>
                  </a:schemeClr>
                </a:solidFill>
              </a:rPr>
              <a:t>Firmas</a:t>
            </a:r>
          </a:p>
          <a:p>
            <a:pPr marL="285750" indent="-285750">
              <a:buFontTx/>
              <a:buChar char="-"/>
            </a:pPr>
            <a:r>
              <a:rPr lang="es-ES" sz="1400" dirty="0" smtClean="0">
                <a:solidFill>
                  <a:schemeClr val="bg2">
                    <a:lumMod val="50000"/>
                  </a:schemeClr>
                </a:solidFill>
              </a:rPr>
              <a:t>Documentos Contables</a:t>
            </a:r>
          </a:p>
          <a:p>
            <a:pPr marL="285750" indent="-285750">
              <a:buFontTx/>
              <a:buChar char="-"/>
            </a:pPr>
            <a:r>
              <a:rPr lang="es-ES" sz="1400" dirty="0" smtClean="0">
                <a:solidFill>
                  <a:schemeClr val="bg2">
                    <a:lumMod val="50000"/>
                  </a:schemeClr>
                </a:solidFill>
              </a:rPr>
              <a:t>Inventario</a:t>
            </a:r>
          </a:p>
          <a:p>
            <a:pPr marL="285750" indent="-285750">
              <a:buFontTx/>
              <a:buChar char="-"/>
            </a:pPr>
            <a:r>
              <a:rPr lang="es-ES" sz="1400" dirty="0" smtClean="0">
                <a:solidFill>
                  <a:schemeClr val="bg2">
                    <a:lumMod val="50000"/>
                  </a:schemeClr>
                </a:solidFill>
              </a:rPr>
              <a:t>Comisiones Servicio</a:t>
            </a:r>
          </a:p>
          <a:p>
            <a:pPr marL="285750" indent="-285750">
              <a:buFontTx/>
              <a:buChar char="-"/>
            </a:pPr>
            <a:r>
              <a:rPr lang="es-ES" sz="1400" dirty="0" smtClean="0">
                <a:solidFill>
                  <a:schemeClr val="bg2">
                    <a:lumMod val="50000"/>
                  </a:schemeClr>
                </a:solidFill>
              </a:rPr>
              <a:t>Anticipos</a:t>
            </a:r>
          </a:p>
          <a:p>
            <a:pPr marL="285750" indent="-285750">
              <a:buFontTx/>
              <a:buChar char="-"/>
            </a:pPr>
            <a:r>
              <a:rPr lang="es-ES" sz="1400" dirty="0" smtClean="0">
                <a:solidFill>
                  <a:schemeClr val="bg2">
                    <a:lumMod val="50000"/>
                  </a:schemeClr>
                </a:solidFill>
              </a:rPr>
              <a:t>Moneda extranjera</a:t>
            </a:r>
            <a:endParaRPr lang="es-ES" sz="1400" dirty="0">
              <a:solidFill>
                <a:schemeClr val="bg2">
                  <a:lumMod val="50000"/>
                </a:schemeClr>
              </a:solidFill>
            </a:endParaRPr>
          </a:p>
        </p:txBody>
      </p:sp>
      <p:sp>
        <p:nvSpPr>
          <p:cNvPr id="49" name="Flecha curvada hacia la derecha 48"/>
          <p:cNvSpPr/>
          <p:nvPr/>
        </p:nvSpPr>
        <p:spPr>
          <a:xfrm rot="10800000">
            <a:off x="8028383" y="3078008"/>
            <a:ext cx="566835" cy="711031"/>
          </a:xfrm>
          <a:prstGeom prst="curved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lumMod val="50000"/>
                </a:schemeClr>
              </a:solidFill>
            </a:endParaRPr>
          </a:p>
        </p:txBody>
      </p:sp>
      <p:sp>
        <p:nvSpPr>
          <p:cNvPr id="50" name="Flecha derecha 49"/>
          <p:cNvSpPr/>
          <p:nvPr/>
        </p:nvSpPr>
        <p:spPr>
          <a:xfrm>
            <a:off x="5843674" y="3212976"/>
            <a:ext cx="672542" cy="36004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2">
                  <a:lumMod val="50000"/>
                </a:schemeClr>
              </a:solidFill>
            </a:endParaRPr>
          </a:p>
        </p:txBody>
      </p:sp>
      <p:sp>
        <p:nvSpPr>
          <p:cNvPr id="28" name="1 Título"/>
          <p:cNvSpPr txBox="1">
            <a:spLocks/>
          </p:cNvSpPr>
          <p:nvPr/>
        </p:nvSpPr>
        <p:spPr bwMode="auto">
          <a:xfrm>
            <a:off x="4637822" y="3255466"/>
            <a:ext cx="4204480" cy="251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s-ES_tradnl" sz="6000" b="1" dirty="0" smtClean="0">
                <a:solidFill>
                  <a:srgbClr val="C00000"/>
                </a:solidFill>
                <a:effectLst>
                  <a:outerShdw blurRad="38100" dist="38100" dir="2700000" algn="tl">
                    <a:srgbClr val="000000">
                      <a:alpha val="43137"/>
                    </a:srgbClr>
                  </a:outerShdw>
                </a:effectLst>
              </a:rPr>
              <a:t>Gestor de Expedientes UMH</a:t>
            </a:r>
            <a:endParaRPr lang="es-ES" sz="6000" b="1" dirty="0">
              <a:solidFill>
                <a:srgbClr val="C00000"/>
              </a:solidFill>
            </a:endParaRPr>
          </a:p>
        </p:txBody>
      </p:sp>
    </p:spTree>
    <p:extLst>
      <p:ext uri="{BB962C8B-B14F-4D97-AF65-F5344CB8AC3E}">
        <p14:creationId xmlns:p14="http://schemas.microsoft.com/office/powerpoint/2010/main" val="3424105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831" y="506865"/>
            <a:ext cx="7272338" cy="927100"/>
          </a:xfrm>
        </p:spPr>
        <p:txBody>
          <a:bodyPr rtlCol="0">
            <a:normAutofit/>
          </a:bodyPr>
          <a:lstStyle/>
          <a:p>
            <a:pPr algn="l" eaLnBrk="1" fontAlgn="auto" hangingPunct="1">
              <a:spcAft>
                <a:spcPts val="0"/>
              </a:spcAft>
              <a:defRPr/>
            </a:pPr>
            <a:r>
              <a:rPr lang="es-ES_tradnl" sz="4000" b="1" dirty="0" smtClean="0">
                <a:solidFill>
                  <a:srgbClr val="C00000"/>
                </a:solidFill>
                <a:effectLst>
                  <a:outerShdw blurRad="38100" dist="38100" dir="2700000" algn="tl">
                    <a:srgbClr val="000000">
                      <a:alpha val="43137"/>
                    </a:srgbClr>
                  </a:outerShdw>
                </a:effectLst>
              </a:rPr>
              <a:t>Objetivo: Buenas prácticas</a:t>
            </a:r>
            <a:endParaRPr lang="es-ES" sz="4000" b="1" dirty="0">
              <a:solidFill>
                <a:srgbClr val="C0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smtClean="0">
                <a:ln w="50800"/>
                <a:solidFill>
                  <a:schemeClr val="bg1"/>
                </a:solidFill>
                <a:effectLst>
                  <a:outerShdw blurRad="38100" dist="38100" dir="2700000" algn="tl">
                    <a:srgbClr val="000000">
                      <a:alpha val="43137"/>
                    </a:srgbClr>
                  </a:outerShdw>
                </a:effectLst>
              </a:rPr>
              <a:t>Doc. Contables – Gestor </a:t>
            </a:r>
            <a:r>
              <a:rPr lang="es-ES" sz="3200" b="1" i="1" dirty="0" err="1" smtClean="0">
                <a:ln w="50800"/>
                <a:solidFill>
                  <a:schemeClr val="bg1"/>
                </a:solidFill>
                <a:effectLst>
                  <a:outerShdw blurRad="38100" dist="38100" dir="2700000" algn="tl">
                    <a:srgbClr val="000000">
                      <a:alpha val="43137"/>
                    </a:srgbClr>
                  </a:outerShdw>
                </a:effectLst>
              </a:rPr>
              <a:t>Expdtes</a:t>
            </a:r>
            <a:r>
              <a:rPr lang="es-ES" sz="3200" b="1" i="1" dirty="0" smtClean="0">
                <a:ln w="50800"/>
                <a:solidFill>
                  <a:schemeClr val="bg1"/>
                </a:solidFill>
                <a:effectLst>
                  <a:outerShdw blurRad="38100" dist="38100" dir="2700000" algn="tl">
                    <a:srgbClr val="000000">
                      <a:alpha val="43137"/>
                    </a:srgbClr>
                  </a:outerShdw>
                </a:effectLst>
              </a:rPr>
              <a:t>.</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61803"/>
            <a:ext cx="720080" cy="849078"/>
          </a:xfrm>
          <a:prstGeom prst="rect">
            <a:avLst/>
          </a:prstGeom>
        </p:spPr>
      </p:pic>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12360" y="6129170"/>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17</a:t>
            </a:fld>
            <a:endParaRPr lang="es-ES" sz="2000" b="1" dirty="0">
              <a:effectLst>
                <a:outerShdw blurRad="38100" dist="38100" dir="2700000" algn="tl">
                  <a:srgbClr val="000000">
                    <a:alpha val="43137"/>
                  </a:srgbClr>
                </a:outerShdw>
              </a:effectLst>
            </a:endParaRPr>
          </a:p>
        </p:txBody>
      </p:sp>
      <p:sp>
        <p:nvSpPr>
          <p:cNvPr id="10" name="Rectángulo 9"/>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r>
              <a:rPr lang="es-ES" dirty="0" smtClean="0"/>
              <a:t>– S. Modernización – </a:t>
            </a:r>
            <a:r>
              <a:rPr lang="es-ES" dirty="0" err="1" smtClean="0"/>
              <a:t>CEGECA,s</a:t>
            </a:r>
            <a:r>
              <a:rPr lang="es-ES" dirty="0" smtClean="0"/>
              <a:t> – S. Información Contable</a:t>
            </a:r>
            <a:endParaRPr lang="es-ES" dirty="0"/>
          </a:p>
        </p:txBody>
      </p:sp>
      <p:sp>
        <p:nvSpPr>
          <p:cNvPr id="14" name="Google Shape;83;p2"/>
          <p:cNvSpPr txBox="1">
            <a:spLocks/>
          </p:cNvSpPr>
          <p:nvPr/>
        </p:nvSpPr>
        <p:spPr bwMode="auto">
          <a:xfrm>
            <a:off x="1259632" y="1713296"/>
            <a:ext cx="7407756" cy="488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buSzPts val="3200"/>
              <a:buFont typeface="Wingdings" panose="05000000000000000000" pitchFamily="2" charset="2"/>
              <a:buChar char="§"/>
            </a:pPr>
            <a:r>
              <a:rPr lang="es-ES" sz="2400" b="1" dirty="0" smtClean="0"/>
              <a:t>Procedimiento normalizado</a:t>
            </a:r>
            <a:r>
              <a:rPr lang="es-ES" sz="2400" dirty="0" smtClean="0"/>
              <a:t> para la gestión electrónica de documentos contables</a:t>
            </a:r>
          </a:p>
          <a:p>
            <a:pPr marL="857250" lvl="1" indent="-342900">
              <a:buFont typeface="Courier New" panose="02070309020205020404" pitchFamily="49" charset="0"/>
              <a:buChar char="o"/>
            </a:pPr>
            <a:r>
              <a:rPr lang="es-ES" sz="2000" b="1" dirty="0">
                <a:solidFill>
                  <a:srgbClr val="C00000"/>
                </a:solidFill>
              </a:rPr>
              <a:t>GESTIÓN DE GASTOS - Pago por ACF</a:t>
            </a:r>
          </a:p>
          <a:p>
            <a:pPr marL="857250" lvl="1" indent="-342900">
              <a:buFont typeface="Courier New" panose="02070309020205020404" pitchFamily="49" charset="0"/>
              <a:buChar char="o"/>
            </a:pPr>
            <a:r>
              <a:rPr lang="es-ES" sz="2000" b="1" dirty="0">
                <a:solidFill>
                  <a:srgbClr val="C00000"/>
                </a:solidFill>
              </a:rPr>
              <a:t>GESTIÓN DE GASTOS - Pago </a:t>
            </a:r>
            <a:r>
              <a:rPr lang="es-ES" sz="2000" b="1" dirty="0" smtClean="0">
                <a:solidFill>
                  <a:srgbClr val="C00000"/>
                </a:solidFill>
              </a:rPr>
              <a:t>Directo</a:t>
            </a:r>
          </a:p>
          <a:p>
            <a:pPr marL="857250" lvl="1" indent="-342900">
              <a:buFont typeface="Courier New" panose="02070309020205020404" pitchFamily="49" charset="0"/>
              <a:buChar char="o"/>
            </a:pPr>
            <a:endParaRPr lang="es-ES" sz="1500" dirty="0" smtClean="0"/>
          </a:p>
          <a:p>
            <a:pPr>
              <a:spcBef>
                <a:spcPts val="600"/>
              </a:spcBef>
              <a:spcAft>
                <a:spcPts val="1200"/>
              </a:spcAft>
              <a:buSzPts val="3200"/>
              <a:buFont typeface="Wingdings" panose="05000000000000000000" pitchFamily="2" charset="2"/>
              <a:buChar char="§"/>
            </a:pPr>
            <a:r>
              <a:rPr lang="es-ES" sz="2400" dirty="0"/>
              <a:t>Uso exclusivo </a:t>
            </a:r>
            <a:r>
              <a:rPr lang="es-ES" sz="2400" b="1" dirty="0"/>
              <a:t>Gestor de </a:t>
            </a:r>
            <a:r>
              <a:rPr lang="es-ES" sz="2400" b="1" dirty="0" smtClean="0"/>
              <a:t>Expedientes </a:t>
            </a:r>
            <a:r>
              <a:rPr lang="es-ES" sz="2400" b="1" dirty="0"/>
              <a:t>UMH</a:t>
            </a:r>
          </a:p>
          <a:p>
            <a:pPr>
              <a:spcBef>
                <a:spcPts val="600"/>
              </a:spcBef>
              <a:spcAft>
                <a:spcPts val="1200"/>
              </a:spcAft>
              <a:buSzPts val="3200"/>
              <a:buFont typeface="Wingdings" panose="05000000000000000000" pitchFamily="2" charset="2"/>
              <a:buChar char="§"/>
            </a:pPr>
            <a:r>
              <a:rPr lang="es-ES" sz="2400" dirty="0"/>
              <a:t>Entrada en vigor: </a:t>
            </a:r>
            <a:r>
              <a:rPr lang="es-ES" sz="2400" b="1" dirty="0"/>
              <a:t>Ejercicio presupuestario </a:t>
            </a:r>
            <a:r>
              <a:rPr lang="es-ES" sz="2400" b="1" dirty="0" smtClean="0"/>
              <a:t>2022</a:t>
            </a:r>
            <a:endParaRPr lang="es-ES" sz="2400" dirty="0"/>
          </a:p>
          <a:p>
            <a:pPr>
              <a:spcBef>
                <a:spcPts val="600"/>
              </a:spcBef>
              <a:spcAft>
                <a:spcPts val="1200"/>
              </a:spcAft>
              <a:buSzPts val="3200"/>
              <a:buFont typeface="Wingdings" panose="05000000000000000000" pitchFamily="2" charset="2"/>
              <a:buChar char="§"/>
            </a:pPr>
            <a:r>
              <a:rPr lang="es-ES" sz="2400" dirty="0"/>
              <a:t>Período de </a:t>
            </a:r>
            <a:r>
              <a:rPr lang="es-ES" sz="2400" b="1" dirty="0"/>
              <a:t>pruebas: diciembre 2021 y enero 2022</a:t>
            </a:r>
          </a:p>
          <a:p>
            <a:pPr marL="857250" lvl="1" indent="-342900">
              <a:buFont typeface="Courier New" panose="02070309020205020404" pitchFamily="49" charset="0"/>
              <a:buChar char="o"/>
            </a:pPr>
            <a:r>
              <a:rPr lang="es-ES" sz="2000" b="1" dirty="0">
                <a:solidFill>
                  <a:srgbClr val="C00000"/>
                </a:solidFill>
              </a:rPr>
              <a:t>https://</a:t>
            </a:r>
            <a:r>
              <a:rPr lang="es-ES" sz="2000" b="1" dirty="0" smtClean="0">
                <a:solidFill>
                  <a:srgbClr val="C00000"/>
                </a:solidFill>
              </a:rPr>
              <a:t>puniversite.umh.es/gexp/expedientes</a:t>
            </a:r>
            <a:endParaRPr lang="es-ES" sz="1500" dirty="0"/>
          </a:p>
          <a:p>
            <a:pPr marL="0" indent="0">
              <a:spcBef>
                <a:spcPts val="640"/>
              </a:spcBef>
              <a:spcAft>
                <a:spcPts val="0"/>
              </a:spcAft>
              <a:buSzPts val="3200"/>
              <a:buFont typeface="Arial" charset="0"/>
              <a:buNone/>
            </a:pPr>
            <a:endParaRPr lang="es-ES" b="1" dirty="0" smtClean="0"/>
          </a:p>
          <a:p>
            <a:pPr marL="0" indent="0">
              <a:spcBef>
                <a:spcPts val="640"/>
              </a:spcBef>
              <a:spcAft>
                <a:spcPts val="0"/>
              </a:spcAft>
              <a:buSzPts val="3200"/>
              <a:buFont typeface="Arial" charset="0"/>
              <a:buNone/>
            </a:pPr>
            <a:endParaRPr lang="es-ES" dirty="0"/>
          </a:p>
        </p:txBody>
      </p:sp>
    </p:spTree>
    <p:extLst>
      <p:ext uri="{BB962C8B-B14F-4D97-AF65-F5344CB8AC3E}">
        <p14:creationId xmlns:p14="http://schemas.microsoft.com/office/powerpoint/2010/main" val="142412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831" y="506865"/>
            <a:ext cx="7272338" cy="927100"/>
          </a:xfrm>
        </p:spPr>
        <p:txBody>
          <a:bodyPr rtlCol="0">
            <a:normAutofit/>
          </a:bodyPr>
          <a:lstStyle/>
          <a:p>
            <a:pPr algn="l" eaLnBrk="1" fontAlgn="auto" hangingPunct="1">
              <a:spcAft>
                <a:spcPts val="0"/>
              </a:spcAft>
              <a:defRPr/>
            </a:pPr>
            <a:r>
              <a:rPr lang="es-ES_tradnl" sz="4000" b="1" dirty="0" smtClean="0">
                <a:solidFill>
                  <a:srgbClr val="C00000"/>
                </a:solidFill>
                <a:effectLst>
                  <a:outerShdw blurRad="38100" dist="38100" dir="2700000" algn="tl">
                    <a:srgbClr val="000000">
                      <a:alpha val="43137"/>
                    </a:srgbClr>
                  </a:outerShdw>
                </a:effectLst>
              </a:rPr>
              <a:t>Esquema Funcionamiento</a:t>
            </a:r>
            <a:endParaRPr lang="es-ES" sz="4000" b="1" dirty="0">
              <a:solidFill>
                <a:srgbClr val="C0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smtClean="0">
                <a:ln w="50800"/>
                <a:solidFill>
                  <a:schemeClr val="bg1"/>
                </a:solidFill>
                <a:effectLst>
                  <a:outerShdw blurRad="38100" dist="38100" dir="2700000" algn="tl">
                    <a:srgbClr val="000000">
                      <a:alpha val="43137"/>
                    </a:srgbClr>
                  </a:outerShdw>
                </a:effectLst>
              </a:rPr>
              <a:t>Doc. Contables – Gestor </a:t>
            </a:r>
            <a:r>
              <a:rPr lang="es-ES" sz="3200" b="1" i="1" dirty="0" err="1" smtClean="0">
                <a:ln w="50800"/>
                <a:solidFill>
                  <a:schemeClr val="bg1"/>
                </a:solidFill>
                <a:effectLst>
                  <a:outerShdw blurRad="38100" dist="38100" dir="2700000" algn="tl">
                    <a:srgbClr val="000000">
                      <a:alpha val="43137"/>
                    </a:srgbClr>
                  </a:outerShdw>
                </a:effectLst>
              </a:rPr>
              <a:t>Expdtes</a:t>
            </a:r>
            <a:r>
              <a:rPr lang="es-ES" sz="3200" b="1" i="1" dirty="0" smtClean="0">
                <a:ln w="50800"/>
                <a:solidFill>
                  <a:schemeClr val="bg1"/>
                </a:solidFill>
                <a:effectLst>
                  <a:outerShdw blurRad="38100" dist="38100" dir="2700000" algn="tl">
                    <a:srgbClr val="000000">
                      <a:alpha val="43137"/>
                    </a:srgbClr>
                  </a:outerShdw>
                </a:effectLst>
              </a:rPr>
              <a:t>.</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61803"/>
            <a:ext cx="720080" cy="849078"/>
          </a:xfrm>
          <a:prstGeom prst="rect">
            <a:avLst/>
          </a:prstGeom>
        </p:spPr>
      </p:pic>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12360" y="6129170"/>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18</a:t>
            </a:fld>
            <a:endParaRPr lang="es-ES" sz="2000" b="1" dirty="0">
              <a:effectLst>
                <a:outerShdw blurRad="38100" dist="38100" dir="2700000" algn="tl">
                  <a:srgbClr val="000000">
                    <a:alpha val="43137"/>
                  </a:srgbClr>
                </a:outerShdw>
              </a:effectLst>
            </a:endParaRPr>
          </a:p>
        </p:txBody>
      </p:sp>
      <p:sp>
        <p:nvSpPr>
          <p:cNvPr id="10" name="Rectángulo 9"/>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r>
              <a:rPr lang="es-ES" dirty="0" smtClean="0"/>
              <a:t>– S. Modernización – </a:t>
            </a:r>
            <a:r>
              <a:rPr lang="es-ES" dirty="0" err="1" smtClean="0"/>
              <a:t>CEGECA,s</a:t>
            </a:r>
            <a:r>
              <a:rPr lang="es-ES" dirty="0" smtClean="0"/>
              <a:t> – S. Información Contable</a:t>
            </a:r>
            <a:endParaRPr lang="es-ES" dirty="0"/>
          </a:p>
        </p:txBody>
      </p:sp>
      <p:sp>
        <p:nvSpPr>
          <p:cNvPr id="29" name="Rectángulo 28"/>
          <p:cNvSpPr/>
          <p:nvPr/>
        </p:nvSpPr>
        <p:spPr>
          <a:xfrm>
            <a:off x="2243407" y="5037588"/>
            <a:ext cx="1224136" cy="5037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b="1" dirty="0" smtClean="0"/>
              <a:t>UOR</a:t>
            </a:r>
            <a:endParaRPr lang="es-ES" sz="1600" b="1" dirty="0"/>
          </a:p>
        </p:txBody>
      </p:sp>
      <p:sp>
        <p:nvSpPr>
          <p:cNvPr id="32" name="Rectángulo 31"/>
          <p:cNvSpPr/>
          <p:nvPr/>
        </p:nvSpPr>
        <p:spPr>
          <a:xfrm>
            <a:off x="6372200" y="4653136"/>
            <a:ext cx="1224136" cy="5037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b="1" dirty="0" smtClean="0"/>
              <a:t>INF. CONTABLE</a:t>
            </a:r>
            <a:endParaRPr lang="es-ES" sz="1600" b="1" dirty="0"/>
          </a:p>
        </p:txBody>
      </p:sp>
      <p:sp>
        <p:nvSpPr>
          <p:cNvPr id="33" name="Rectángulo 32"/>
          <p:cNvSpPr/>
          <p:nvPr/>
        </p:nvSpPr>
        <p:spPr>
          <a:xfrm>
            <a:off x="6372200" y="5293522"/>
            <a:ext cx="1224136" cy="50371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b="1" dirty="0" smtClean="0"/>
              <a:t>CEGECA</a:t>
            </a:r>
            <a:endParaRPr lang="es-ES" sz="1600" b="1" dirty="0"/>
          </a:p>
        </p:txBody>
      </p:sp>
      <p:sp>
        <p:nvSpPr>
          <p:cNvPr id="38" name="Google Shape;106;p5"/>
          <p:cNvSpPr/>
          <p:nvPr/>
        </p:nvSpPr>
        <p:spPr>
          <a:xfrm>
            <a:off x="7257168" y="2316210"/>
            <a:ext cx="1181147" cy="1631398"/>
          </a:xfrm>
          <a:prstGeom prst="flowChartDocumen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s-ES" sz="1200" b="1" i="0" u="none" strike="noStrike" cap="none" dirty="0" smtClean="0">
                <a:solidFill>
                  <a:schemeClr val="dk1"/>
                </a:solidFill>
                <a:latin typeface="Calibri"/>
                <a:ea typeface="Calibri"/>
                <a:cs typeface="Calibri"/>
                <a:sym typeface="Calibri"/>
              </a:rPr>
              <a:t>DOCUMENTOS</a:t>
            </a:r>
            <a:endParaRPr dirty="0"/>
          </a:p>
          <a:p>
            <a:pPr marL="0" marR="0" lvl="0" indent="0" algn="ctr" rtl="0">
              <a:spcBef>
                <a:spcPts val="0"/>
              </a:spcBef>
              <a:spcAft>
                <a:spcPts val="0"/>
              </a:spcAft>
              <a:buNone/>
            </a:pP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200" b="0" i="0" u="none" strike="noStrike" cap="none" dirty="0" smtClean="0">
                <a:solidFill>
                  <a:schemeClr val="dk1"/>
                </a:solidFill>
                <a:latin typeface="Calibri"/>
                <a:ea typeface="Calibri"/>
                <a:cs typeface="Calibri"/>
                <a:sym typeface="Calibri"/>
              </a:rPr>
              <a:t>-Cuenta </a:t>
            </a:r>
            <a:r>
              <a:rPr lang="es-ES" sz="1200" b="0" i="0" u="none" strike="noStrike" cap="none" dirty="0" err="1" smtClean="0">
                <a:solidFill>
                  <a:schemeClr val="dk1"/>
                </a:solidFill>
                <a:latin typeface="Calibri"/>
                <a:ea typeface="Calibri"/>
                <a:cs typeface="Calibri"/>
                <a:sym typeface="Calibri"/>
              </a:rPr>
              <a:t>Justif</a:t>
            </a:r>
            <a:r>
              <a:rPr lang="es-ES" sz="1200" b="0" i="0" u="none" strike="noStrike" cap="none" dirty="0" smtClean="0">
                <a:solidFill>
                  <a:schemeClr val="dk1"/>
                </a:solidFill>
                <a:latin typeface="Calibri"/>
                <a:ea typeface="Calibri"/>
                <a:cs typeface="Calibri"/>
                <a:sym typeface="Calibri"/>
              </a:rPr>
              <a:t>.</a:t>
            </a:r>
          </a:p>
          <a:p>
            <a:pPr marL="0" marR="0" lvl="0" indent="0" algn="l" rtl="0">
              <a:spcBef>
                <a:spcPts val="0"/>
              </a:spcBef>
              <a:spcAft>
                <a:spcPts val="0"/>
              </a:spcAft>
              <a:buNone/>
            </a:pPr>
            <a:r>
              <a:rPr lang="es-ES" sz="1200" dirty="0" smtClean="0">
                <a:solidFill>
                  <a:schemeClr val="dk1"/>
                </a:solidFill>
                <a:latin typeface="Calibri"/>
                <a:ea typeface="Calibri"/>
                <a:cs typeface="Calibri"/>
                <a:sym typeface="Calibri"/>
              </a:rPr>
              <a:t>-</a:t>
            </a:r>
            <a:r>
              <a:rPr lang="es-ES" sz="1200" dirty="0" err="1" smtClean="0">
                <a:solidFill>
                  <a:schemeClr val="dk1"/>
                </a:solidFill>
                <a:latin typeface="Calibri"/>
                <a:ea typeface="Calibri"/>
                <a:cs typeface="Calibri"/>
                <a:sym typeface="Calibri"/>
              </a:rPr>
              <a:t>Relac</a:t>
            </a:r>
            <a:r>
              <a:rPr lang="es-ES" sz="1200" dirty="0" smtClean="0">
                <a:solidFill>
                  <a:schemeClr val="dk1"/>
                </a:solidFill>
                <a:latin typeface="Calibri"/>
                <a:ea typeface="Calibri"/>
                <a:cs typeface="Calibri"/>
                <a:sym typeface="Calibri"/>
              </a:rPr>
              <a:t>. </a:t>
            </a:r>
            <a:r>
              <a:rPr lang="es-ES" sz="1200" dirty="0" err="1" smtClean="0">
                <a:solidFill>
                  <a:schemeClr val="dk1"/>
                </a:solidFill>
                <a:latin typeface="Calibri"/>
                <a:ea typeface="Calibri"/>
                <a:cs typeface="Calibri"/>
                <a:sym typeface="Calibri"/>
              </a:rPr>
              <a:t>Trasnf</a:t>
            </a:r>
            <a:r>
              <a:rPr lang="es-ES" sz="1200" dirty="0" smtClean="0">
                <a:solidFill>
                  <a:schemeClr val="dk1"/>
                </a:solidFill>
                <a:latin typeface="Calibri"/>
                <a:ea typeface="Calibri"/>
                <a:cs typeface="Calibri"/>
                <a:sym typeface="Calibri"/>
              </a:rPr>
              <a:t>.</a:t>
            </a:r>
          </a:p>
          <a:p>
            <a:pPr marL="0" marR="0" lvl="0" indent="0" algn="l" rtl="0">
              <a:spcBef>
                <a:spcPts val="0"/>
              </a:spcBef>
              <a:spcAft>
                <a:spcPts val="0"/>
              </a:spcAft>
              <a:buNone/>
            </a:pPr>
            <a:r>
              <a:rPr lang="es-ES" sz="1200" dirty="0" smtClean="0">
                <a:solidFill>
                  <a:schemeClr val="dk1"/>
                </a:solidFill>
                <a:latin typeface="Calibri"/>
                <a:cs typeface="Calibri"/>
                <a:sym typeface="Calibri"/>
              </a:rPr>
              <a:t>-Justificante bancario</a:t>
            </a:r>
            <a:endParaRPr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pic>
        <p:nvPicPr>
          <p:cNvPr id="39" name="Google Shape;107;p5"/>
          <p:cNvPicPr preferRelativeResize="0"/>
          <p:nvPr/>
        </p:nvPicPr>
        <p:blipFill rotWithShape="1">
          <a:blip r:embed="rId6">
            <a:alphaModFix/>
          </a:blip>
          <a:srcRect/>
          <a:stretch/>
        </p:blipFill>
        <p:spPr>
          <a:xfrm>
            <a:off x="3218467" y="3695678"/>
            <a:ext cx="438049" cy="135120"/>
          </a:xfrm>
          <a:prstGeom prst="rect">
            <a:avLst/>
          </a:prstGeom>
          <a:noFill/>
          <a:ln>
            <a:noFill/>
          </a:ln>
        </p:spPr>
      </p:pic>
      <p:pic>
        <p:nvPicPr>
          <p:cNvPr id="41" name="Google Shape;119;p6"/>
          <p:cNvPicPr preferRelativeResize="0"/>
          <p:nvPr/>
        </p:nvPicPr>
        <p:blipFill rotWithShape="1">
          <a:blip r:embed="rId7">
            <a:alphaModFix/>
          </a:blip>
          <a:srcRect/>
          <a:stretch/>
        </p:blipFill>
        <p:spPr>
          <a:xfrm>
            <a:off x="4139952" y="4691348"/>
            <a:ext cx="1531264" cy="548688"/>
          </a:xfrm>
          <a:prstGeom prst="rect">
            <a:avLst/>
          </a:prstGeom>
          <a:noFill/>
          <a:ln>
            <a:noFill/>
          </a:ln>
        </p:spPr>
      </p:pic>
      <p:pic>
        <p:nvPicPr>
          <p:cNvPr id="42" name="Google Shape;120;p6"/>
          <p:cNvPicPr preferRelativeResize="0"/>
          <p:nvPr/>
        </p:nvPicPr>
        <p:blipFill rotWithShape="1">
          <a:blip r:embed="rId8">
            <a:alphaModFix/>
          </a:blip>
          <a:srcRect/>
          <a:stretch/>
        </p:blipFill>
        <p:spPr>
          <a:xfrm>
            <a:off x="4139952" y="5299252"/>
            <a:ext cx="1531264" cy="506012"/>
          </a:xfrm>
          <a:prstGeom prst="rect">
            <a:avLst/>
          </a:prstGeom>
          <a:noFill/>
          <a:ln>
            <a:noFill/>
          </a:ln>
        </p:spPr>
      </p:pic>
      <p:sp>
        <p:nvSpPr>
          <p:cNvPr id="43" name="Google Shape;105;p5"/>
          <p:cNvSpPr/>
          <p:nvPr/>
        </p:nvSpPr>
        <p:spPr>
          <a:xfrm>
            <a:off x="5220072" y="1662579"/>
            <a:ext cx="1872208" cy="2268637"/>
          </a:xfrm>
          <a:prstGeom prst="flowChartMultidocumen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1400" b="1" i="0" u="none" strike="noStrike" cap="none" dirty="0" smtClean="0">
                <a:solidFill>
                  <a:schemeClr val="lt1"/>
                </a:solidFill>
                <a:latin typeface="Calibri"/>
                <a:ea typeface="Calibri"/>
                <a:cs typeface="Calibri"/>
                <a:sym typeface="Calibri"/>
              </a:rPr>
              <a:t>CUENTA JUSTIFICATICA/ PROPUESTA DE PAGO</a:t>
            </a:r>
            <a:endParaRPr dirty="0"/>
          </a:p>
          <a:p>
            <a:pPr marL="0" marR="0" lvl="0" indent="0" algn="ctr" rtl="0">
              <a:spcBef>
                <a:spcPts val="0"/>
              </a:spcBef>
              <a:spcAft>
                <a:spcPts val="0"/>
              </a:spcAft>
              <a:buNone/>
            </a:pPr>
            <a:r>
              <a:rPr lang="es-ES" sz="1400" b="1" i="0" u="none" strike="noStrike" cap="none" dirty="0" err="1">
                <a:solidFill>
                  <a:schemeClr val="lt1"/>
                </a:solidFill>
                <a:latin typeface="Calibri"/>
                <a:ea typeface="Calibri"/>
                <a:cs typeface="Calibri"/>
                <a:sym typeface="Calibri"/>
              </a:rPr>
              <a:t>aaaa</a:t>
            </a:r>
            <a:r>
              <a:rPr lang="es-ES" sz="1400" b="1" i="0" u="none" strike="noStrike" cap="none" dirty="0">
                <a:solidFill>
                  <a:schemeClr val="lt1"/>
                </a:solidFill>
                <a:latin typeface="Calibri"/>
                <a:ea typeface="Calibri"/>
                <a:cs typeface="Calibri"/>
                <a:sym typeface="Calibri"/>
              </a:rPr>
              <a:t>/</a:t>
            </a:r>
            <a:r>
              <a:rPr lang="es-ES" sz="1400" b="1" i="0" u="none" strike="noStrike" cap="none" dirty="0" err="1">
                <a:solidFill>
                  <a:schemeClr val="lt1"/>
                </a:solidFill>
                <a:latin typeface="Calibri"/>
                <a:ea typeface="Calibri"/>
                <a:cs typeface="Calibri"/>
                <a:sym typeface="Calibri"/>
              </a:rPr>
              <a:t>nnnn</a:t>
            </a:r>
            <a:endParaRPr sz="1400" b="1" i="0" u="none" strike="noStrike" cap="none" dirty="0">
              <a:solidFill>
                <a:schemeClr val="lt1"/>
              </a:solidFill>
              <a:latin typeface="Calibri"/>
              <a:ea typeface="Calibri"/>
              <a:cs typeface="Calibri"/>
              <a:sym typeface="Calibri"/>
            </a:endParaRPr>
          </a:p>
        </p:txBody>
      </p:sp>
      <p:sp>
        <p:nvSpPr>
          <p:cNvPr id="44" name="Google Shape;106;p5"/>
          <p:cNvSpPr/>
          <p:nvPr/>
        </p:nvSpPr>
        <p:spPr>
          <a:xfrm>
            <a:off x="3083285" y="2316210"/>
            <a:ext cx="1181147" cy="1764056"/>
          </a:xfrm>
          <a:prstGeom prst="flowChartDocumen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es-ES" sz="1200" b="1" i="0" u="none" strike="noStrike" cap="none" dirty="0" smtClean="0">
                <a:solidFill>
                  <a:schemeClr val="dk1"/>
                </a:solidFill>
                <a:latin typeface="Calibri"/>
                <a:ea typeface="Calibri"/>
                <a:cs typeface="Calibri"/>
                <a:sym typeface="Calibri"/>
              </a:rPr>
              <a:t>DOCUMENTOS</a:t>
            </a:r>
            <a:endParaRPr dirty="0"/>
          </a:p>
          <a:p>
            <a:pPr marL="0" marR="0" lvl="0" indent="0" algn="ctr" rtl="0">
              <a:spcBef>
                <a:spcPts val="0"/>
              </a:spcBef>
              <a:spcAft>
                <a:spcPts val="0"/>
              </a:spcAft>
              <a:buNone/>
            </a:pP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1200" b="0" i="0" u="none" strike="noStrike" cap="none" dirty="0">
                <a:solidFill>
                  <a:schemeClr val="dk1"/>
                </a:solidFill>
                <a:latin typeface="Calibri"/>
                <a:ea typeface="Calibri"/>
                <a:cs typeface="Calibri"/>
                <a:sym typeface="Calibri"/>
              </a:rPr>
              <a:t>-</a:t>
            </a:r>
            <a:r>
              <a:rPr lang="es-ES" sz="1200" b="0" i="0" u="none" strike="noStrike" cap="none" dirty="0" smtClean="0">
                <a:solidFill>
                  <a:schemeClr val="dk1"/>
                </a:solidFill>
                <a:latin typeface="Calibri"/>
                <a:ea typeface="Calibri"/>
                <a:cs typeface="Calibri"/>
                <a:sym typeface="Calibri"/>
              </a:rPr>
              <a:t>Justificante</a:t>
            </a:r>
          </a:p>
          <a:p>
            <a:pPr marL="0" marR="0" lvl="0" indent="0" algn="l" rtl="0">
              <a:spcBef>
                <a:spcPts val="0"/>
              </a:spcBef>
              <a:spcAft>
                <a:spcPts val="0"/>
              </a:spcAft>
              <a:buNone/>
            </a:pPr>
            <a:r>
              <a:rPr lang="es-ES" sz="1200" dirty="0" smtClean="0">
                <a:solidFill>
                  <a:schemeClr val="dk1"/>
                </a:solidFill>
                <a:latin typeface="Calibri"/>
                <a:cs typeface="Calibri"/>
                <a:sym typeface="Calibri"/>
              </a:rPr>
              <a:t>-ADO</a:t>
            </a:r>
            <a:endParaRPr dirty="0"/>
          </a:p>
          <a:p>
            <a:pPr marL="0" marR="0" lvl="0" indent="0" algn="l" rtl="0">
              <a:spcBef>
                <a:spcPts val="0"/>
              </a:spcBef>
              <a:spcAft>
                <a:spcPts val="0"/>
              </a:spcAft>
              <a:buNone/>
            </a:pPr>
            <a:r>
              <a:rPr lang="es-ES" sz="1200" dirty="0">
                <a:solidFill>
                  <a:schemeClr val="dk1"/>
                </a:solidFill>
                <a:latin typeface="Calibri"/>
                <a:ea typeface="Calibri"/>
                <a:cs typeface="Calibri"/>
                <a:sym typeface="Calibri"/>
              </a:rPr>
              <a:t>-</a:t>
            </a:r>
            <a:r>
              <a:rPr lang="es-ES" sz="1200" dirty="0" smtClean="0">
                <a:solidFill>
                  <a:schemeClr val="dk1"/>
                </a:solidFill>
                <a:latin typeface="Calibri"/>
                <a:ea typeface="Calibri"/>
                <a:cs typeface="Calibri"/>
                <a:sym typeface="Calibri"/>
              </a:rPr>
              <a:t>Factura</a:t>
            </a:r>
          </a:p>
          <a:p>
            <a:pPr marL="0" marR="0" lvl="0" indent="0" algn="l" rtl="0">
              <a:spcBef>
                <a:spcPts val="0"/>
              </a:spcBef>
              <a:spcAft>
                <a:spcPts val="0"/>
              </a:spcAft>
              <a:buNone/>
            </a:pPr>
            <a:r>
              <a:rPr lang="es-ES" sz="1200" dirty="0" smtClean="0">
                <a:solidFill>
                  <a:schemeClr val="dk1"/>
                </a:solidFill>
                <a:latin typeface="Calibri"/>
                <a:cs typeface="Calibri"/>
                <a:sym typeface="Calibri"/>
              </a:rPr>
              <a:t>-Otros</a:t>
            </a:r>
            <a:endParaRPr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pic>
        <p:nvPicPr>
          <p:cNvPr id="48" name="Google Shape;107;p5"/>
          <p:cNvPicPr preferRelativeResize="0"/>
          <p:nvPr/>
        </p:nvPicPr>
        <p:blipFill rotWithShape="1">
          <a:blip r:embed="rId6">
            <a:alphaModFix/>
          </a:blip>
          <a:srcRect/>
          <a:stretch/>
        </p:blipFill>
        <p:spPr>
          <a:xfrm>
            <a:off x="7409692" y="3663772"/>
            <a:ext cx="438049" cy="135120"/>
          </a:xfrm>
          <a:prstGeom prst="rect">
            <a:avLst/>
          </a:prstGeom>
          <a:noFill/>
          <a:ln>
            <a:noFill/>
          </a:ln>
        </p:spPr>
      </p:pic>
      <p:sp>
        <p:nvSpPr>
          <p:cNvPr id="14" name="Documento 13"/>
          <p:cNvSpPr/>
          <p:nvPr/>
        </p:nvSpPr>
        <p:spPr>
          <a:xfrm>
            <a:off x="1455066" y="2111646"/>
            <a:ext cx="1490203" cy="195222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t>JUSTIFICANTE GTO / ADO</a:t>
            </a:r>
          </a:p>
          <a:p>
            <a:pPr algn="ctr"/>
            <a:r>
              <a:rPr lang="es-ES" sz="1400" b="1" dirty="0" err="1" smtClean="0"/>
              <a:t>aaaa</a:t>
            </a:r>
            <a:r>
              <a:rPr lang="es-ES" sz="1400" b="1" dirty="0" smtClean="0"/>
              <a:t>/</a:t>
            </a:r>
            <a:r>
              <a:rPr lang="es-ES" sz="1400" b="1" dirty="0" err="1" smtClean="0"/>
              <a:t>nnnn</a:t>
            </a:r>
            <a:endParaRPr lang="es-ES" sz="1400" b="1" dirty="0"/>
          </a:p>
        </p:txBody>
      </p:sp>
    </p:spTree>
    <p:extLst>
      <p:ext uri="{BB962C8B-B14F-4D97-AF65-F5344CB8AC3E}">
        <p14:creationId xmlns:p14="http://schemas.microsoft.com/office/powerpoint/2010/main" val="57448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831" y="506865"/>
            <a:ext cx="7272338" cy="927100"/>
          </a:xfrm>
        </p:spPr>
        <p:txBody>
          <a:bodyPr rtlCol="0">
            <a:normAutofit/>
          </a:bodyPr>
          <a:lstStyle/>
          <a:p>
            <a:pPr algn="l" eaLnBrk="1" fontAlgn="auto" hangingPunct="1">
              <a:spcAft>
                <a:spcPts val="0"/>
              </a:spcAft>
              <a:defRPr/>
            </a:pPr>
            <a:r>
              <a:rPr lang="es-ES_tradnl" sz="4000" b="1" dirty="0" smtClean="0">
                <a:solidFill>
                  <a:srgbClr val="C00000"/>
                </a:solidFill>
                <a:effectLst>
                  <a:outerShdw blurRad="38100" dist="38100" dir="2700000" algn="tl">
                    <a:srgbClr val="000000">
                      <a:alpha val="43137"/>
                    </a:srgbClr>
                  </a:outerShdw>
                </a:effectLst>
              </a:rPr>
              <a:t>Ventajas</a:t>
            </a:r>
            <a:endParaRPr lang="es-ES" sz="4000" b="1" dirty="0">
              <a:solidFill>
                <a:srgbClr val="C0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smtClean="0">
                <a:ln w="50800"/>
                <a:solidFill>
                  <a:schemeClr val="bg1"/>
                </a:solidFill>
                <a:effectLst>
                  <a:outerShdw blurRad="38100" dist="38100" dir="2700000" algn="tl">
                    <a:srgbClr val="000000">
                      <a:alpha val="43137"/>
                    </a:srgbClr>
                  </a:outerShdw>
                </a:effectLst>
              </a:rPr>
              <a:t>Doc. Contables – Gestor </a:t>
            </a:r>
            <a:r>
              <a:rPr lang="es-ES" sz="3200" b="1" i="1" dirty="0" err="1" smtClean="0">
                <a:ln w="50800"/>
                <a:solidFill>
                  <a:schemeClr val="bg1"/>
                </a:solidFill>
                <a:effectLst>
                  <a:outerShdw blurRad="38100" dist="38100" dir="2700000" algn="tl">
                    <a:srgbClr val="000000">
                      <a:alpha val="43137"/>
                    </a:srgbClr>
                  </a:outerShdw>
                </a:effectLst>
              </a:rPr>
              <a:t>Expdtes</a:t>
            </a:r>
            <a:r>
              <a:rPr lang="es-ES" sz="3200" b="1" i="1" dirty="0" smtClean="0">
                <a:ln w="50800"/>
                <a:solidFill>
                  <a:schemeClr val="bg1"/>
                </a:solidFill>
                <a:effectLst>
                  <a:outerShdw blurRad="38100" dist="38100" dir="2700000" algn="tl">
                    <a:srgbClr val="000000">
                      <a:alpha val="43137"/>
                    </a:srgbClr>
                  </a:outerShdw>
                </a:effectLst>
              </a:rPr>
              <a:t>.</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61803"/>
            <a:ext cx="720080" cy="849078"/>
          </a:xfrm>
          <a:prstGeom prst="rect">
            <a:avLst/>
          </a:prstGeom>
        </p:spPr>
      </p:pic>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12360" y="6129170"/>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19</a:t>
            </a:fld>
            <a:endParaRPr lang="es-ES" sz="2000" b="1" dirty="0">
              <a:effectLst>
                <a:outerShdw blurRad="38100" dist="38100" dir="2700000" algn="tl">
                  <a:srgbClr val="000000">
                    <a:alpha val="43137"/>
                  </a:srgbClr>
                </a:outerShdw>
              </a:effectLst>
            </a:endParaRPr>
          </a:p>
        </p:txBody>
      </p:sp>
      <p:sp>
        <p:nvSpPr>
          <p:cNvPr id="10" name="Rectángulo 9"/>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r>
              <a:rPr lang="es-ES" dirty="0" smtClean="0"/>
              <a:t>– S. Modernización – </a:t>
            </a:r>
            <a:r>
              <a:rPr lang="es-ES" dirty="0" err="1" smtClean="0"/>
              <a:t>CEGECA,s</a:t>
            </a:r>
            <a:r>
              <a:rPr lang="es-ES" dirty="0" smtClean="0"/>
              <a:t> – S. Información Contable</a:t>
            </a:r>
            <a:endParaRPr lang="es-ES" dirty="0"/>
          </a:p>
        </p:txBody>
      </p:sp>
      <p:sp>
        <p:nvSpPr>
          <p:cNvPr id="14" name="Google Shape;83;p2"/>
          <p:cNvSpPr txBox="1">
            <a:spLocks/>
          </p:cNvSpPr>
          <p:nvPr/>
        </p:nvSpPr>
        <p:spPr bwMode="auto">
          <a:xfrm>
            <a:off x="1259632" y="1700808"/>
            <a:ext cx="7128792" cy="442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1200"/>
              </a:spcAft>
              <a:buSzPts val="3200"/>
              <a:buFont typeface="Wingdings" panose="05000000000000000000" pitchFamily="2" charset="2"/>
              <a:buChar char="§"/>
            </a:pPr>
            <a:r>
              <a:rPr lang="es-ES" sz="2400" b="1" dirty="0"/>
              <a:t>Simplificación</a:t>
            </a:r>
            <a:r>
              <a:rPr lang="es-ES" sz="2400" dirty="0"/>
              <a:t> procesos</a:t>
            </a:r>
          </a:p>
          <a:p>
            <a:pPr>
              <a:spcBef>
                <a:spcPts val="600"/>
              </a:spcBef>
              <a:spcAft>
                <a:spcPts val="1200"/>
              </a:spcAft>
              <a:buSzPts val="3200"/>
              <a:buFont typeface="Wingdings" panose="05000000000000000000" pitchFamily="2" charset="2"/>
              <a:buChar char="§"/>
            </a:pPr>
            <a:r>
              <a:rPr lang="es-ES" sz="2400" b="1" dirty="0" smtClean="0"/>
              <a:t>Entorno seguro</a:t>
            </a:r>
          </a:p>
          <a:p>
            <a:pPr marL="857250" lvl="1" indent="-342900">
              <a:buFont typeface="Courier New" panose="02070309020205020404" pitchFamily="49" charset="0"/>
              <a:buChar char="o"/>
            </a:pPr>
            <a:r>
              <a:rPr lang="es-ES" sz="2000" b="1" dirty="0">
                <a:solidFill>
                  <a:srgbClr val="C00000"/>
                </a:solidFill>
              </a:rPr>
              <a:t>Intercambio información</a:t>
            </a:r>
          </a:p>
          <a:p>
            <a:pPr marL="857250" lvl="1" indent="-342900">
              <a:buFont typeface="Courier New" panose="02070309020205020404" pitchFamily="49" charset="0"/>
              <a:buChar char="o"/>
            </a:pPr>
            <a:r>
              <a:rPr lang="es-ES" sz="2000" b="1" dirty="0" smtClean="0">
                <a:solidFill>
                  <a:srgbClr val="C00000"/>
                </a:solidFill>
              </a:rPr>
              <a:t>Archivo</a:t>
            </a:r>
          </a:p>
          <a:p>
            <a:pPr marL="857250" lvl="1" indent="-342900">
              <a:buFont typeface="Courier New" panose="02070309020205020404" pitchFamily="49" charset="0"/>
              <a:buChar char="o"/>
            </a:pPr>
            <a:endParaRPr lang="es-ES" sz="1200" b="1" dirty="0" smtClean="0"/>
          </a:p>
          <a:p>
            <a:pPr>
              <a:spcBef>
                <a:spcPts val="600"/>
              </a:spcBef>
              <a:spcAft>
                <a:spcPts val="1200"/>
              </a:spcAft>
              <a:buSzPts val="3200"/>
              <a:buFont typeface="Wingdings" panose="05000000000000000000" pitchFamily="2" charset="2"/>
              <a:buChar char="§"/>
            </a:pPr>
            <a:r>
              <a:rPr lang="es-ES" sz="2400" b="1" dirty="0" smtClean="0"/>
              <a:t>Integridad </a:t>
            </a:r>
            <a:r>
              <a:rPr lang="es-ES" sz="2400" dirty="0"/>
              <a:t>de la </a:t>
            </a:r>
            <a:r>
              <a:rPr lang="es-ES" sz="2400" dirty="0" smtClean="0"/>
              <a:t>información</a:t>
            </a:r>
          </a:p>
          <a:p>
            <a:pPr>
              <a:spcBef>
                <a:spcPts val="600"/>
              </a:spcBef>
              <a:spcAft>
                <a:spcPts val="1200"/>
              </a:spcAft>
              <a:buSzPts val="3200"/>
              <a:buFont typeface="Wingdings" panose="05000000000000000000" pitchFamily="2" charset="2"/>
              <a:buChar char="§"/>
            </a:pPr>
            <a:r>
              <a:rPr lang="es-ES" sz="2400" b="1" dirty="0" smtClean="0"/>
              <a:t>Facilidad de acceso </a:t>
            </a:r>
            <a:r>
              <a:rPr lang="es-ES" sz="2400" dirty="0" smtClean="0"/>
              <a:t>a la información</a:t>
            </a:r>
            <a:endParaRPr lang="es-ES" sz="2400" dirty="0"/>
          </a:p>
          <a:p>
            <a:pPr marL="857250" lvl="1" indent="-342900">
              <a:buFont typeface="Courier New" panose="02070309020205020404" pitchFamily="49" charset="0"/>
              <a:buChar char="o"/>
            </a:pPr>
            <a:r>
              <a:rPr lang="es-ES" sz="2000" b="1" dirty="0" smtClean="0">
                <a:solidFill>
                  <a:srgbClr val="C00000"/>
                </a:solidFill>
              </a:rPr>
              <a:t>Interno (usuarios)</a:t>
            </a:r>
            <a:endParaRPr lang="es-ES" sz="2000" b="1" dirty="0">
              <a:solidFill>
                <a:srgbClr val="C00000"/>
              </a:solidFill>
            </a:endParaRPr>
          </a:p>
          <a:p>
            <a:pPr marL="857250" lvl="1" indent="-342900">
              <a:buFont typeface="Courier New" panose="02070309020205020404" pitchFamily="49" charset="0"/>
              <a:buChar char="o"/>
            </a:pPr>
            <a:r>
              <a:rPr lang="es-ES" sz="2000" b="1" dirty="0">
                <a:solidFill>
                  <a:srgbClr val="C00000"/>
                </a:solidFill>
              </a:rPr>
              <a:t>Auditorías</a:t>
            </a:r>
          </a:p>
          <a:p>
            <a:pPr marL="0" indent="0">
              <a:spcBef>
                <a:spcPts val="640"/>
              </a:spcBef>
              <a:spcAft>
                <a:spcPts val="0"/>
              </a:spcAft>
              <a:buSzPts val="3200"/>
              <a:buFont typeface="Arial" charset="0"/>
              <a:buNone/>
            </a:pPr>
            <a:endParaRPr lang="es-ES" b="1" dirty="0" smtClean="0"/>
          </a:p>
          <a:p>
            <a:pPr marL="0" indent="0">
              <a:spcBef>
                <a:spcPts val="640"/>
              </a:spcBef>
              <a:spcAft>
                <a:spcPts val="0"/>
              </a:spcAft>
              <a:buSzPts val="3200"/>
              <a:buFont typeface="Arial" charset="0"/>
              <a:buNone/>
            </a:pPr>
            <a:endParaRPr lang="es-ES" dirty="0"/>
          </a:p>
        </p:txBody>
      </p:sp>
    </p:spTree>
    <p:extLst>
      <p:ext uri="{BB962C8B-B14F-4D97-AF65-F5344CB8AC3E}">
        <p14:creationId xmlns:p14="http://schemas.microsoft.com/office/powerpoint/2010/main" val="49867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9892" y="949810"/>
            <a:ext cx="1674186" cy="1669100"/>
          </a:xfrm>
          <a:prstGeom prst="rect">
            <a:avLst/>
          </a:prstGeom>
        </p:spPr>
      </p:pic>
      <p:sp>
        <p:nvSpPr>
          <p:cNvPr id="4" name="Marcador de número de diapositiva 3"/>
          <p:cNvSpPr>
            <a:spLocks noGrp="1"/>
          </p:cNvSpPr>
          <p:nvPr>
            <p:ph type="sldNum" sz="quarter" idx="12"/>
          </p:nvPr>
        </p:nvSpPr>
        <p:spPr/>
        <p:txBody>
          <a:bodyPr/>
          <a:lstStyle/>
          <a:p>
            <a:pPr>
              <a:defRPr/>
            </a:pPr>
            <a:fld id="{38422515-F585-40FE-B4D1-E9273692928E}" type="slidenum">
              <a:rPr lang="es-ES" smtClean="0"/>
              <a:pPr>
                <a:defRPr/>
              </a:pPr>
              <a:t>2</a:t>
            </a:fld>
            <a:endParaRPr lang="es-ES"/>
          </a:p>
        </p:txBody>
      </p:sp>
      <p:sp>
        <p:nvSpPr>
          <p:cNvPr id="8" name="1 Título"/>
          <p:cNvSpPr txBox="1">
            <a:spLocks/>
          </p:cNvSpPr>
          <p:nvPr/>
        </p:nvSpPr>
        <p:spPr>
          <a:xfrm>
            <a:off x="467544" y="2657886"/>
            <a:ext cx="8424935" cy="3003361"/>
          </a:xfrm>
          <a:prstGeom prst="rect">
            <a:avLst/>
          </a:prstGeom>
        </p:spPr>
        <p:txBody>
          <a:bodyPr vert="horz" lIns="68580" tIns="34290" rIns="68580" bIns="34290" rtlCol="0" anchor="t">
            <a:normAutofit fontScale="250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marL="1028700" indent="-1028700" algn="just">
              <a:buFont typeface="+mj-lt"/>
              <a:buAutoNum type="arabicPeriod"/>
            </a:pPr>
            <a:endParaRPr lang="es-ES" sz="7200" dirty="0">
              <a:ln w="50800"/>
              <a:solidFill>
                <a:schemeClr val="bg1">
                  <a:lumMod val="50000"/>
                </a:schemeClr>
              </a:solidFill>
              <a:latin typeface="Arial" charset="0"/>
              <a:ea typeface="+mn-ea"/>
              <a:cs typeface="Arial" charset="0"/>
            </a:endParaRPr>
          </a:p>
          <a:p>
            <a:pPr algn="just">
              <a:buClr>
                <a:schemeClr val="accent1"/>
              </a:buClr>
            </a:pPr>
            <a:r>
              <a:rPr lang="es-ES" sz="6400" dirty="0" smtClean="0">
                <a:ln w="50800"/>
                <a:solidFill>
                  <a:schemeClr val="bg1">
                    <a:lumMod val="50000"/>
                  </a:schemeClr>
                </a:solidFill>
                <a:latin typeface="Arial" charset="0"/>
                <a:ea typeface="+mn-ea"/>
                <a:cs typeface="Arial" charset="0"/>
              </a:rPr>
              <a:t>1.- información </a:t>
            </a:r>
            <a:r>
              <a:rPr lang="es-ES" sz="6400" dirty="0">
                <a:ln w="50800"/>
                <a:solidFill>
                  <a:schemeClr val="bg1">
                    <a:lumMod val="50000"/>
                  </a:schemeClr>
                </a:solidFill>
                <a:latin typeface="Arial" charset="0"/>
                <a:ea typeface="+mn-ea"/>
                <a:cs typeface="Arial" charset="0"/>
              </a:rPr>
              <a:t>en materia Económica</a:t>
            </a:r>
            <a:r>
              <a:rPr lang="es-ES" sz="6400" dirty="0" smtClean="0">
                <a:ln w="50800"/>
                <a:solidFill>
                  <a:schemeClr val="bg1">
                    <a:lumMod val="50000"/>
                  </a:schemeClr>
                </a:solidFill>
                <a:latin typeface="Arial" charset="0"/>
                <a:ea typeface="+mn-ea"/>
                <a:cs typeface="Arial" charset="0"/>
              </a:rPr>
              <a:t>.</a:t>
            </a:r>
          </a:p>
          <a:p>
            <a:pPr algn="just">
              <a:buClr>
                <a:schemeClr val="accent1"/>
              </a:buClr>
            </a:pPr>
            <a:endParaRPr lang="es-ES" sz="6400" dirty="0">
              <a:ln w="50800"/>
              <a:solidFill>
                <a:schemeClr val="bg1">
                  <a:lumMod val="50000"/>
                </a:schemeClr>
              </a:solidFill>
              <a:latin typeface="Arial" charset="0"/>
              <a:ea typeface="+mn-ea"/>
              <a:cs typeface="Arial" charset="0"/>
            </a:endParaRPr>
          </a:p>
          <a:p>
            <a:pPr algn="just">
              <a:buClr>
                <a:schemeClr val="accent1"/>
              </a:buClr>
            </a:pPr>
            <a:r>
              <a:rPr lang="es-ES" sz="6400" dirty="0">
                <a:ln w="50800"/>
                <a:solidFill>
                  <a:schemeClr val="bg1">
                    <a:lumMod val="50000"/>
                  </a:schemeClr>
                </a:solidFill>
                <a:latin typeface="Arial" charset="0"/>
                <a:cs typeface="Arial" charset="0"/>
              </a:rPr>
              <a:t>2</a:t>
            </a:r>
            <a:r>
              <a:rPr lang="es-ES" sz="6400" dirty="0" smtClean="0">
                <a:ln w="50800"/>
                <a:solidFill>
                  <a:schemeClr val="bg1">
                    <a:lumMod val="50000"/>
                  </a:schemeClr>
                </a:solidFill>
                <a:latin typeface="Arial" charset="0"/>
                <a:cs typeface="Arial" charset="0"/>
              </a:rPr>
              <a:t>.- </a:t>
            </a:r>
            <a:r>
              <a:rPr lang="es-ES" sz="6400" dirty="0">
                <a:ln w="50800"/>
                <a:solidFill>
                  <a:schemeClr val="bg1">
                    <a:lumMod val="50000"/>
                  </a:schemeClr>
                </a:solidFill>
                <a:latin typeface="Arial" charset="0"/>
                <a:cs typeface="Arial" charset="0"/>
              </a:rPr>
              <a:t>Actuaciones EN MATERIA DE Administración </a:t>
            </a:r>
            <a:r>
              <a:rPr lang="es-ES" sz="6400" dirty="0" smtClean="0">
                <a:ln w="50800"/>
                <a:solidFill>
                  <a:schemeClr val="bg1">
                    <a:lumMod val="50000"/>
                  </a:schemeClr>
                </a:solidFill>
                <a:latin typeface="Arial" charset="0"/>
                <a:cs typeface="Arial" charset="0"/>
              </a:rPr>
              <a:t>electrónica, ámbito económico. </a:t>
            </a:r>
            <a:endParaRPr lang="es-ES" sz="6400" dirty="0">
              <a:ln w="50800"/>
              <a:solidFill>
                <a:schemeClr val="bg1">
                  <a:lumMod val="50000"/>
                </a:schemeClr>
              </a:solidFill>
              <a:latin typeface="Arial" charset="0"/>
              <a:cs typeface="Arial" charset="0"/>
            </a:endParaRPr>
          </a:p>
          <a:p>
            <a:pPr marL="1143000" indent="-1143000" algn="just">
              <a:buClr>
                <a:schemeClr val="accent1"/>
              </a:buClr>
              <a:buFont typeface="+mj-lt"/>
              <a:buAutoNum type="arabicPeriod"/>
            </a:pPr>
            <a:endParaRPr lang="es-ES" sz="6400" dirty="0">
              <a:ln w="50800"/>
              <a:solidFill>
                <a:schemeClr val="bg1">
                  <a:lumMod val="50000"/>
                </a:schemeClr>
              </a:solidFill>
              <a:latin typeface="Arial" charset="0"/>
              <a:ea typeface="+mn-ea"/>
              <a:cs typeface="Arial" charset="0"/>
            </a:endParaRPr>
          </a:p>
          <a:p>
            <a:pPr algn="just">
              <a:buClr>
                <a:schemeClr val="accent1"/>
              </a:buClr>
            </a:pPr>
            <a:r>
              <a:rPr lang="es-ES" sz="6400" dirty="0">
                <a:ln w="50800"/>
                <a:solidFill>
                  <a:schemeClr val="bg1">
                    <a:lumMod val="50000"/>
                  </a:schemeClr>
                </a:solidFill>
                <a:latin typeface="Arial" charset="0"/>
                <a:ea typeface="+mn-ea"/>
                <a:cs typeface="Arial" charset="0"/>
              </a:rPr>
              <a:t>3</a:t>
            </a:r>
            <a:r>
              <a:rPr lang="es-ES" sz="6400" dirty="0" smtClean="0">
                <a:ln w="50800"/>
                <a:solidFill>
                  <a:schemeClr val="bg1">
                    <a:lumMod val="50000"/>
                  </a:schemeClr>
                </a:solidFill>
                <a:latin typeface="Arial" charset="0"/>
                <a:ea typeface="+mn-ea"/>
                <a:cs typeface="Arial" charset="0"/>
              </a:rPr>
              <a:t>.- Actuaciones </a:t>
            </a:r>
            <a:r>
              <a:rPr lang="es-ES" sz="6400" dirty="0">
                <a:ln w="50800"/>
                <a:solidFill>
                  <a:schemeClr val="bg1">
                    <a:lumMod val="50000"/>
                  </a:schemeClr>
                </a:solidFill>
                <a:latin typeface="Arial" charset="0"/>
                <a:ea typeface="+mn-ea"/>
                <a:cs typeface="Arial" charset="0"/>
              </a:rPr>
              <a:t>en materia de Personal de Administración y Servicios.</a:t>
            </a:r>
          </a:p>
          <a:p>
            <a:pPr algn="just">
              <a:buClr>
                <a:schemeClr val="accent1"/>
              </a:buClr>
            </a:pPr>
            <a:endParaRPr lang="es-ES" sz="6400" dirty="0" smtClean="0">
              <a:ln w="50800"/>
              <a:solidFill>
                <a:schemeClr val="bg1">
                  <a:lumMod val="50000"/>
                </a:schemeClr>
              </a:solidFill>
              <a:latin typeface="Arial" charset="0"/>
              <a:ea typeface="+mn-ea"/>
              <a:cs typeface="Arial" charset="0"/>
            </a:endParaRPr>
          </a:p>
          <a:p>
            <a:pPr>
              <a:buClr>
                <a:schemeClr val="accent1"/>
              </a:buClr>
            </a:pPr>
            <a:endParaRPr lang="es-ES" sz="6400" dirty="0" smtClean="0">
              <a:ln w="50800"/>
              <a:solidFill>
                <a:schemeClr val="bg1">
                  <a:lumMod val="50000"/>
                </a:schemeClr>
              </a:solidFill>
              <a:latin typeface="Arial" charset="0"/>
              <a:ea typeface="+mn-ea"/>
              <a:cs typeface="Arial" charset="0"/>
            </a:endParaRPr>
          </a:p>
          <a:p>
            <a:pPr>
              <a:buClr>
                <a:schemeClr val="accent1"/>
              </a:buClr>
            </a:pPr>
            <a:r>
              <a:rPr lang="es-ES" sz="6400" dirty="0" smtClean="0">
                <a:ln w="50800"/>
                <a:solidFill>
                  <a:schemeClr val="bg1">
                    <a:lumMod val="50000"/>
                  </a:schemeClr>
                </a:solidFill>
                <a:latin typeface="Arial" charset="0"/>
                <a:cs typeface="Arial" charset="0"/>
              </a:rPr>
              <a:t>4.- Situación </a:t>
            </a:r>
            <a:r>
              <a:rPr lang="es-ES" sz="6400" dirty="0">
                <a:ln w="50800"/>
                <a:solidFill>
                  <a:schemeClr val="bg1">
                    <a:lumMod val="50000"/>
                  </a:schemeClr>
                </a:solidFill>
                <a:latin typeface="Arial" charset="0"/>
                <a:cs typeface="Arial" charset="0"/>
              </a:rPr>
              <a:t>de las infraestructuras.</a:t>
            </a:r>
          </a:p>
          <a:p>
            <a:pPr>
              <a:buClr>
                <a:schemeClr val="accent1"/>
              </a:buClr>
            </a:pPr>
            <a:r>
              <a:rPr lang="es-ES" sz="6400" cap="none" dirty="0" smtClean="0">
                <a:ln w="12700">
                  <a:solidFill>
                    <a:schemeClr val="tx1">
                      <a:lumMod val="85000"/>
                      <a:lumOff val="15000"/>
                    </a:schemeClr>
                  </a:solidFill>
                  <a:prstDash val="solid"/>
                </a:ln>
                <a:solidFill>
                  <a:schemeClr val="bg1">
                    <a:lumMod val="65000"/>
                  </a:schemeClr>
                </a:solidFill>
                <a:effectLst>
                  <a:innerShdw blurRad="63500" dist="50800" dir="13500000">
                    <a:prstClr val="black">
                      <a:alpha val="50000"/>
                    </a:prstClr>
                  </a:innerShdw>
                </a:effectLst>
              </a:rPr>
              <a:t>					</a:t>
            </a:r>
            <a:endParaRPr lang="es-ES" sz="6400" cap="none" dirty="0">
              <a:ln w="12700">
                <a:solidFill>
                  <a:schemeClr val="tx1">
                    <a:lumMod val="85000"/>
                    <a:lumOff val="15000"/>
                  </a:schemeClr>
                </a:solidFill>
                <a:prstDash val="solid"/>
              </a:ln>
              <a:solidFill>
                <a:schemeClr val="bg1">
                  <a:lumMod val="65000"/>
                </a:schemeClr>
              </a:solidFill>
              <a:effectLst>
                <a:innerShdw blurRad="63500" dist="50800" dir="13500000">
                  <a:prstClr val="black">
                    <a:alpha val="50000"/>
                  </a:prstClr>
                </a:innerShdw>
              </a:effectLst>
            </a:endParaRPr>
          </a:p>
        </p:txBody>
      </p:sp>
      <p:sp>
        <p:nvSpPr>
          <p:cNvPr id="5" name="Rectángulo 4"/>
          <p:cNvSpPr/>
          <p:nvPr/>
        </p:nvSpPr>
        <p:spPr>
          <a:xfrm>
            <a:off x="1115616" y="6088856"/>
            <a:ext cx="6957392" cy="2674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a:t>
            </a:r>
          </a:p>
        </p:txBody>
      </p:sp>
      <p:sp>
        <p:nvSpPr>
          <p:cNvPr id="7" name="Rectángulo 6"/>
          <p:cNvSpPr/>
          <p:nvPr/>
        </p:nvSpPr>
        <p:spPr>
          <a:xfrm>
            <a:off x="6444208" y="5085184"/>
            <a:ext cx="2242592" cy="915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1458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67544" y="3235589"/>
            <a:ext cx="7920880" cy="258532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Clr>
                <a:schemeClr val="accent1"/>
              </a:buClr>
            </a:pPr>
            <a:r>
              <a:rPr lang="es-ES" sz="3600" b="1" dirty="0" smtClean="0">
                <a:ln w="50800"/>
                <a:solidFill>
                  <a:schemeClr val="bg1">
                    <a:lumMod val="50000"/>
                  </a:schemeClr>
                </a:solidFill>
              </a:rPr>
              <a:t>3. Actuaciones en materia de Personal de Administración y Servicios</a:t>
            </a:r>
          </a:p>
          <a:p>
            <a:pPr algn="ctr"/>
            <a:r>
              <a:rPr lang="es-ES" sz="5400" b="1" dirty="0" smtClean="0">
                <a:ln w="50800"/>
                <a:solidFill>
                  <a:schemeClr val="bg1">
                    <a:lumMod val="50000"/>
                  </a:schemeClr>
                </a:solidFill>
              </a:rPr>
              <a:t> </a:t>
            </a:r>
            <a:endParaRPr lang="es-ES" sz="5400" b="1" dirty="0">
              <a:ln w="50800"/>
              <a:solidFill>
                <a:schemeClr val="tx2">
                  <a:lumMod val="40000"/>
                  <a:lumOff val="60000"/>
                </a:schemeClr>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860" y="591465"/>
            <a:ext cx="2232248" cy="2632143"/>
          </a:xfrm>
          <a:prstGeom prst="rect">
            <a:avLst/>
          </a:prstGeom>
        </p:spPr>
      </p:pic>
      <p:sp>
        <p:nvSpPr>
          <p:cNvPr id="5" name="Rectángulo 4"/>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77591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6000" b="1" dirty="0" smtClean="0">
                <a:ln w="50800"/>
                <a:solidFill>
                  <a:srgbClr val="FF0000"/>
                </a:solidFill>
              </a:rPr>
              <a:t>RELACIÓN DE PUESTOS DE TRABAJO PAS</a:t>
            </a:r>
            <a:endParaRPr lang="es-ES" sz="6000" b="1" dirty="0">
              <a:ln w="50800"/>
              <a:solidFill>
                <a:srgbClr val="FF0000"/>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1080891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988841"/>
            <a:ext cx="8114787" cy="4248472"/>
          </a:xfrm>
        </p:spPr>
        <p:txBody>
          <a:bodyPr rtlCol="0">
            <a:noAutofit/>
          </a:bodyPr>
          <a:lstStyle/>
          <a:p>
            <a:r>
              <a:rPr lang="es-ES" sz="2800" dirty="0" smtClean="0"/>
              <a:t>El </a:t>
            </a:r>
            <a:r>
              <a:rPr lang="es-ES" sz="2800" dirty="0"/>
              <a:t>actual Servicio de Comunicación, pasa a denominarse Servicio De Comunicación, Marketing y Atención al Estudiantado</a:t>
            </a:r>
            <a:br>
              <a:rPr lang="es-ES" sz="2800" dirty="0"/>
            </a:br>
            <a:r>
              <a:rPr lang="es-ES" sz="2800" dirty="0"/>
              <a:t>El actual Servicio Personal Docente e Investigador y de Gestión Económica de los Recursos Humanos, pasa a denominarse Servicio de Profesorado, </a:t>
            </a:r>
            <a:r>
              <a:rPr lang="es-ES" sz="2800" dirty="0" smtClean="0"/>
              <a:t>Nómina </a:t>
            </a:r>
            <a:r>
              <a:rPr lang="es-ES" sz="2800" dirty="0"/>
              <a:t>y Seguridad Social</a:t>
            </a: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
        <p:nvSpPr>
          <p:cNvPr id="9" name="CuadroTexto 8"/>
          <p:cNvSpPr txBox="1"/>
          <p:nvPr/>
        </p:nvSpPr>
        <p:spPr>
          <a:xfrm>
            <a:off x="1489071" y="7919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defTabSz="1833563">
              <a:lnSpc>
                <a:spcPct val="90000"/>
              </a:lnSpc>
              <a:spcAft>
                <a:spcPct val="35000"/>
              </a:spcAft>
            </a:pPr>
            <a:r>
              <a:rPr lang="es-ES" sz="3200" b="1" dirty="0" smtClean="0"/>
              <a:t>MODIFICACIÓN DE DENOMINACIÓN</a:t>
            </a:r>
            <a:endParaRPr lang="es-ES" sz="3200" dirty="0"/>
          </a:p>
        </p:txBody>
      </p:sp>
    </p:spTree>
    <p:extLst>
      <p:ext uri="{BB962C8B-B14F-4D97-AF65-F5344CB8AC3E}">
        <p14:creationId xmlns:p14="http://schemas.microsoft.com/office/powerpoint/2010/main" val="37226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
        <p:nvSpPr>
          <p:cNvPr id="9" name="CuadroTexto 8"/>
          <p:cNvSpPr txBox="1"/>
          <p:nvPr/>
        </p:nvSpPr>
        <p:spPr>
          <a:xfrm>
            <a:off x="1489071" y="7919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defTabSz="1833563">
              <a:lnSpc>
                <a:spcPct val="90000"/>
              </a:lnSpc>
              <a:spcAft>
                <a:spcPct val="35000"/>
              </a:spcAft>
            </a:pPr>
            <a:r>
              <a:rPr lang="es-ES" sz="3200" b="1" dirty="0" smtClean="0"/>
              <a:t>CREACIÓN DE NUEVOS PUESTOS</a:t>
            </a:r>
            <a:endParaRPr lang="es-ES" sz="3200" dirty="0"/>
          </a:p>
        </p:txBody>
      </p:sp>
      <p:graphicFrame>
        <p:nvGraphicFramePr>
          <p:cNvPr id="3" name="Tabla 2"/>
          <p:cNvGraphicFramePr>
            <a:graphicFrameLocks noGrp="1"/>
          </p:cNvGraphicFramePr>
          <p:nvPr>
            <p:extLst/>
          </p:nvPr>
        </p:nvGraphicFramePr>
        <p:xfrm>
          <a:off x="1160641" y="1879018"/>
          <a:ext cx="6912768" cy="2774117"/>
        </p:xfrm>
        <a:graphic>
          <a:graphicData uri="http://schemas.openxmlformats.org/drawingml/2006/table">
            <a:tbl>
              <a:tblPr firstRow="1" firstCol="1" bandRow="1">
                <a:tableStyleId>{72833802-FEF1-4C79-8D5D-14CF1EAF98D9}</a:tableStyleId>
              </a:tblPr>
              <a:tblGrid>
                <a:gridCol w="4359171">
                  <a:extLst>
                    <a:ext uri="{9D8B030D-6E8A-4147-A177-3AD203B41FA5}">
                      <a16:colId xmlns:a16="http://schemas.microsoft.com/office/drawing/2014/main" val="2445786880"/>
                    </a:ext>
                  </a:extLst>
                </a:gridCol>
                <a:gridCol w="2553597">
                  <a:extLst>
                    <a:ext uri="{9D8B030D-6E8A-4147-A177-3AD203B41FA5}">
                      <a16:colId xmlns:a16="http://schemas.microsoft.com/office/drawing/2014/main" val="1955195021"/>
                    </a:ext>
                  </a:extLst>
                </a:gridCol>
              </a:tblGrid>
              <a:tr h="856661">
                <a:tc>
                  <a:txBody>
                    <a:bodyPr/>
                    <a:lstStyle/>
                    <a:p>
                      <a:pPr algn="ctr">
                        <a:lnSpc>
                          <a:spcPct val="107000"/>
                        </a:lnSpc>
                        <a:spcAft>
                          <a:spcPts val="0"/>
                        </a:spcAft>
                      </a:pPr>
                      <a:r>
                        <a:rPr lang="es-ES" sz="2400" dirty="0" smtClean="0">
                          <a:effectLst/>
                        </a:rPr>
                        <a:t>PUESTOS DE NUEVA CREACIÓN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smtClean="0">
                          <a:effectLst/>
                        </a:rPr>
                        <a:t>67</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48874148"/>
                  </a:ext>
                </a:extLst>
              </a:tr>
              <a:tr h="639152">
                <a:tc>
                  <a:txBody>
                    <a:bodyPr/>
                    <a:lstStyle/>
                    <a:p>
                      <a:pPr indent="139700" algn="ctr">
                        <a:lnSpc>
                          <a:spcPct val="107000"/>
                        </a:lnSpc>
                        <a:spcAft>
                          <a:spcPts val="0"/>
                        </a:spcAft>
                      </a:pPr>
                      <a:r>
                        <a:rPr lang="es-ES" sz="2400" dirty="0">
                          <a:effectLst/>
                        </a:rPr>
                        <a:t>PUESTO BASE</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a:effectLst/>
                        </a:rPr>
                        <a:t>19</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14982666"/>
                  </a:ext>
                </a:extLst>
              </a:tr>
              <a:tr h="639152">
                <a:tc>
                  <a:txBody>
                    <a:bodyPr/>
                    <a:lstStyle/>
                    <a:p>
                      <a:pPr indent="139700" algn="ctr">
                        <a:lnSpc>
                          <a:spcPct val="107000"/>
                        </a:lnSpc>
                        <a:spcAft>
                          <a:spcPts val="0"/>
                        </a:spcAft>
                      </a:pPr>
                      <a:r>
                        <a:rPr lang="es-ES" sz="2400" dirty="0">
                          <a:effectLst/>
                        </a:rPr>
                        <a:t>PUESTO DE NIVEL INTERMEDIO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a:effectLst/>
                        </a:rPr>
                        <a:t>33</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0116123"/>
                  </a:ext>
                </a:extLst>
              </a:tr>
              <a:tr h="639152">
                <a:tc>
                  <a:txBody>
                    <a:bodyPr/>
                    <a:lstStyle/>
                    <a:p>
                      <a:pPr indent="139700" algn="ctr">
                        <a:lnSpc>
                          <a:spcPct val="107000"/>
                        </a:lnSpc>
                        <a:spcAft>
                          <a:spcPts val="0"/>
                        </a:spcAft>
                      </a:pPr>
                      <a:r>
                        <a:rPr lang="es-ES" sz="2400" dirty="0">
                          <a:effectLst/>
                        </a:rPr>
                        <a:t>PUESTO DE NIVEL SUPERIOR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a:effectLst/>
                        </a:rPr>
                        <a:t>15</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9206246"/>
                  </a:ext>
                </a:extLst>
              </a:tr>
            </a:tbl>
          </a:graphicData>
        </a:graphic>
      </p:graphicFrame>
      <p:graphicFrame>
        <p:nvGraphicFramePr>
          <p:cNvPr id="4" name="Tabla 3"/>
          <p:cNvGraphicFramePr>
            <a:graphicFrameLocks noGrp="1"/>
          </p:cNvGraphicFramePr>
          <p:nvPr>
            <p:extLst/>
          </p:nvPr>
        </p:nvGraphicFramePr>
        <p:xfrm>
          <a:off x="1187623" y="5168998"/>
          <a:ext cx="6885785" cy="521843"/>
        </p:xfrm>
        <a:graphic>
          <a:graphicData uri="http://schemas.openxmlformats.org/drawingml/2006/table">
            <a:tbl>
              <a:tblPr firstRow="1" firstCol="1" bandRow="1">
                <a:tableStyleId>{0E3FDE45-AF77-4B5C-9715-49D594BDF05E}</a:tableStyleId>
              </a:tblPr>
              <a:tblGrid>
                <a:gridCol w="3752135">
                  <a:extLst>
                    <a:ext uri="{9D8B030D-6E8A-4147-A177-3AD203B41FA5}">
                      <a16:colId xmlns:a16="http://schemas.microsoft.com/office/drawing/2014/main" val="1674505774"/>
                    </a:ext>
                  </a:extLst>
                </a:gridCol>
                <a:gridCol w="3133650">
                  <a:extLst>
                    <a:ext uri="{9D8B030D-6E8A-4147-A177-3AD203B41FA5}">
                      <a16:colId xmlns:a16="http://schemas.microsoft.com/office/drawing/2014/main" val="2270374678"/>
                    </a:ext>
                  </a:extLst>
                </a:gridCol>
              </a:tblGrid>
              <a:tr h="184150">
                <a:tc>
                  <a:txBody>
                    <a:bodyPr/>
                    <a:lstStyle/>
                    <a:p>
                      <a:pPr algn="ctr">
                        <a:lnSpc>
                          <a:spcPct val="107000"/>
                        </a:lnSpc>
                        <a:spcAft>
                          <a:spcPts val="0"/>
                        </a:spcAft>
                      </a:pPr>
                      <a:r>
                        <a:rPr lang="es-ES" sz="3200" dirty="0" smtClean="0">
                          <a:effectLst/>
                        </a:rPr>
                        <a:t>COSTE</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3200" dirty="0">
                          <a:effectLst/>
                        </a:rPr>
                        <a:t>971.203,13€</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91809147"/>
                  </a:ext>
                </a:extLst>
              </a:tr>
            </a:tbl>
          </a:graphicData>
        </a:graphic>
      </p:graphicFrame>
    </p:spTree>
    <p:extLst>
      <p:ext uri="{BB962C8B-B14F-4D97-AF65-F5344CB8AC3E}">
        <p14:creationId xmlns:p14="http://schemas.microsoft.com/office/powerpoint/2010/main" val="21269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
        <p:nvSpPr>
          <p:cNvPr id="9" name="CuadroTexto 8"/>
          <p:cNvSpPr txBox="1"/>
          <p:nvPr/>
        </p:nvSpPr>
        <p:spPr>
          <a:xfrm>
            <a:off x="1489071" y="7919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defTabSz="1833563">
              <a:lnSpc>
                <a:spcPct val="90000"/>
              </a:lnSpc>
              <a:spcAft>
                <a:spcPct val="35000"/>
              </a:spcAft>
            </a:pPr>
            <a:r>
              <a:rPr lang="es-ES" sz="3200" b="1" dirty="0" smtClean="0"/>
              <a:t>PUESTOS QUE SUPONEN PROYECCIÓN Y CARRERA PROFESIONAL PARA EL PAS</a:t>
            </a:r>
            <a:endParaRPr lang="es-ES" sz="3200" dirty="0"/>
          </a:p>
        </p:txBody>
      </p:sp>
      <p:graphicFrame>
        <p:nvGraphicFramePr>
          <p:cNvPr id="3" name="Tabla 2"/>
          <p:cNvGraphicFramePr>
            <a:graphicFrameLocks noGrp="1"/>
          </p:cNvGraphicFramePr>
          <p:nvPr>
            <p:extLst/>
          </p:nvPr>
        </p:nvGraphicFramePr>
        <p:xfrm>
          <a:off x="1160640" y="2133780"/>
          <a:ext cx="6912768" cy="2134965"/>
        </p:xfrm>
        <a:graphic>
          <a:graphicData uri="http://schemas.openxmlformats.org/drawingml/2006/table">
            <a:tbl>
              <a:tblPr firstRow="1" firstCol="1" bandRow="1">
                <a:tableStyleId>{72833802-FEF1-4C79-8D5D-14CF1EAF98D9}</a:tableStyleId>
              </a:tblPr>
              <a:tblGrid>
                <a:gridCol w="4359171">
                  <a:extLst>
                    <a:ext uri="{9D8B030D-6E8A-4147-A177-3AD203B41FA5}">
                      <a16:colId xmlns:a16="http://schemas.microsoft.com/office/drawing/2014/main" val="2445786880"/>
                    </a:ext>
                  </a:extLst>
                </a:gridCol>
                <a:gridCol w="2553597">
                  <a:extLst>
                    <a:ext uri="{9D8B030D-6E8A-4147-A177-3AD203B41FA5}">
                      <a16:colId xmlns:a16="http://schemas.microsoft.com/office/drawing/2014/main" val="1955195021"/>
                    </a:ext>
                  </a:extLst>
                </a:gridCol>
              </a:tblGrid>
              <a:tr h="856661">
                <a:tc>
                  <a:txBody>
                    <a:bodyPr/>
                    <a:lstStyle/>
                    <a:p>
                      <a:pPr algn="ctr">
                        <a:lnSpc>
                          <a:spcPct val="107000"/>
                        </a:lnSpc>
                        <a:spcAft>
                          <a:spcPts val="0"/>
                        </a:spcAft>
                      </a:pPr>
                      <a:r>
                        <a:rPr lang="es-ES" sz="2400" dirty="0" smtClean="0">
                          <a:effectLst/>
                        </a:rPr>
                        <a:t>PUESTOS PENDIENTES DE CUBRIR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smtClean="0">
                          <a:effectLst/>
                        </a:rPr>
                        <a:t>74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48874148"/>
                  </a:ext>
                </a:extLst>
              </a:tr>
              <a:tr h="639152">
                <a:tc>
                  <a:txBody>
                    <a:bodyPr/>
                    <a:lstStyle/>
                    <a:p>
                      <a:pPr indent="139700" algn="ctr">
                        <a:lnSpc>
                          <a:spcPct val="107000"/>
                        </a:lnSpc>
                        <a:spcAft>
                          <a:spcPts val="0"/>
                        </a:spcAft>
                      </a:pPr>
                      <a:r>
                        <a:rPr lang="es-ES" sz="2400" dirty="0">
                          <a:effectLst/>
                        </a:rPr>
                        <a:t>PUESTO DE NIVEL INTERMEDIO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smtClean="0">
                          <a:effectLst/>
                        </a:rPr>
                        <a:t>40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90116123"/>
                  </a:ext>
                </a:extLst>
              </a:tr>
              <a:tr h="639152">
                <a:tc>
                  <a:txBody>
                    <a:bodyPr/>
                    <a:lstStyle/>
                    <a:p>
                      <a:pPr indent="139700" algn="ctr">
                        <a:lnSpc>
                          <a:spcPct val="107000"/>
                        </a:lnSpc>
                        <a:spcAft>
                          <a:spcPts val="0"/>
                        </a:spcAft>
                      </a:pPr>
                      <a:r>
                        <a:rPr lang="es-ES" sz="2400" dirty="0">
                          <a:effectLst/>
                        </a:rPr>
                        <a:t>PUESTO DE NIVEL SUPERIOR</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2400" dirty="0" smtClean="0">
                          <a:effectLst/>
                        </a:rPr>
                        <a:t>34</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9206246"/>
                  </a:ext>
                </a:extLst>
              </a:tr>
            </a:tbl>
          </a:graphicData>
        </a:graphic>
      </p:graphicFrame>
      <p:graphicFrame>
        <p:nvGraphicFramePr>
          <p:cNvPr id="4" name="Tabla 3"/>
          <p:cNvGraphicFramePr>
            <a:graphicFrameLocks noGrp="1"/>
          </p:cNvGraphicFramePr>
          <p:nvPr>
            <p:extLst/>
          </p:nvPr>
        </p:nvGraphicFramePr>
        <p:xfrm>
          <a:off x="1160640" y="4691296"/>
          <a:ext cx="6885785" cy="521843"/>
        </p:xfrm>
        <a:graphic>
          <a:graphicData uri="http://schemas.openxmlformats.org/drawingml/2006/table">
            <a:tbl>
              <a:tblPr firstRow="1" firstCol="1" bandRow="1">
                <a:tableStyleId>{0E3FDE45-AF77-4B5C-9715-49D594BDF05E}</a:tableStyleId>
              </a:tblPr>
              <a:tblGrid>
                <a:gridCol w="3752135">
                  <a:extLst>
                    <a:ext uri="{9D8B030D-6E8A-4147-A177-3AD203B41FA5}">
                      <a16:colId xmlns:a16="http://schemas.microsoft.com/office/drawing/2014/main" val="1674505774"/>
                    </a:ext>
                  </a:extLst>
                </a:gridCol>
                <a:gridCol w="3133650">
                  <a:extLst>
                    <a:ext uri="{9D8B030D-6E8A-4147-A177-3AD203B41FA5}">
                      <a16:colId xmlns:a16="http://schemas.microsoft.com/office/drawing/2014/main" val="2270374678"/>
                    </a:ext>
                  </a:extLst>
                </a:gridCol>
              </a:tblGrid>
              <a:tr h="184150">
                <a:tc>
                  <a:txBody>
                    <a:bodyPr/>
                    <a:lstStyle/>
                    <a:p>
                      <a:pPr algn="ctr">
                        <a:lnSpc>
                          <a:spcPct val="107000"/>
                        </a:lnSpc>
                        <a:spcAft>
                          <a:spcPts val="0"/>
                        </a:spcAft>
                      </a:pPr>
                      <a:r>
                        <a:rPr lang="es-ES" sz="3200" dirty="0" smtClean="0">
                          <a:effectLst/>
                        </a:rPr>
                        <a:t>COSTE</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S" sz="3200" b="1" kern="1200" dirty="0" smtClean="0">
                          <a:solidFill>
                            <a:schemeClr val="tx1"/>
                          </a:solidFill>
                          <a:effectLst/>
                          <a:latin typeface="+mn-lt"/>
                          <a:ea typeface="+mn-ea"/>
                          <a:cs typeface="+mn-cs"/>
                        </a:rPr>
                        <a:t>1.652.515,16€</a:t>
                      </a:r>
                      <a:endParaRPr lang="es-ES" sz="3200" b="1" kern="1200" dirty="0">
                        <a:solidFill>
                          <a:schemeClr val="tx1"/>
                        </a:solidFill>
                        <a:effectLst/>
                        <a:latin typeface="+mn-lt"/>
                        <a:ea typeface="+mn-ea"/>
                        <a:cs typeface="+mn-cs"/>
                      </a:endParaRPr>
                    </a:p>
                  </a:txBody>
                  <a:tcPr marL="44450" marR="44450" marT="0" marB="0" anchor="b"/>
                </a:tc>
                <a:extLst>
                  <a:ext uri="{0D108BD9-81ED-4DB2-BD59-A6C34878D82A}">
                    <a16:rowId xmlns:a16="http://schemas.microsoft.com/office/drawing/2014/main" val="1491809147"/>
                  </a:ext>
                </a:extLst>
              </a:tr>
            </a:tbl>
          </a:graphicData>
        </a:graphic>
      </p:graphicFrame>
    </p:spTree>
    <p:extLst>
      <p:ext uri="{BB962C8B-B14F-4D97-AF65-F5344CB8AC3E}">
        <p14:creationId xmlns:p14="http://schemas.microsoft.com/office/powerpoint/2010/main" val="337175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
        <p:nvSpPr>
          <p:cNvPr id="2" name="CuadroTexto 1"/>
          <p:cNvSpPr txBox="1"/>
          <p:nvPr/>
        </p:nvSpPr>
        <p:spPr>
          <a:xfrm>
            <a:off x="971600" y="2132856"/>
            <a:ext cx="7704856" cy="3785652"/>
          </a:xfrm>
          <a:prstGeom prst="rect">
            <a:avLst/>
          </a:prstGeom>
          <a:noFill/>
        </p:spPr>
        <p:txBody>
          <a:bodyPr wrap="square" rtlCol="0">
            <a:spAutoFit/>
          </a:bodyPr>
          <a:lstStyle/>
          <a:p>
            <a:pPr algn="ctr"/>
            <a:r>
              <a:rPr lang="es-ES" sz="4000" dirty="0" smtClean="0"/>
              <a:t>En enero, elevaremos a Consejo de Gobierno las plazas por transformación, de las que derivarán los correspondientes concursos de méritos, para su publicación en DOGV.</a:t>
            </a:r>
            <a:endParaRPr lang="es-ES" sz="4000" dirty="0"/>
          </a:p>
        </p:txBody>
      </p:sp>
    </p:spTree>
    <p:extLst>
      <p:ext uri="{BB962C8B-B14F-4D97-AF65-F5344CB8AC3E}">
        <p14:creationId xmlns:p14="http://schemas.microsoft.com/office/powerpoint/2010/main" val="151017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6000" b="1" dirty="0">
                <a:ln w="50800"/>
                <a:solidFill>
                  <a:srgbClr val="FF0000"/>
                </a:solidFill>
              </a:rPr>
              <a:t>LEY 4/2021, de 16 de abril, de la Generalitat, </a:t>
            </a:r>
            <a:br>
              <a:rPr lang="es-ES" sz="6000" b="1" dirty="0">
                <a:ln w="50800"/>
                <a:solidFill>
                  <a:srgbClr val="FF0000"/>
                </a:solidFill>
              </a:rPr>
            </a:br>
            <a:r>
              <a:rPr lang="es-ES" sz="6000" b="1" dirty="0">
                <a:ln w="50800"/>
                <a:solidFill>
                  <a:srgbClr val="FF0000"/>
                </a:solidFill>
              </a:rPr>
              <a:t>de la Función Pública </a:t>
            </a:r>
            <a:r>
              <a:rPr lang="es-ES" sz="6000" b="1" dirty="0" smtClean="0">
                <a:ln w="50800"/>
                <a:solidFill>
                  <a:srgbClr val="FF0000"/>
                </a:solidFill>
              </a:rPr>
              <a:t>Valenciana, publicada en abril</a:t>
            </a:r>
            <a:endParaRPr lang="es-ES" sz="6000" b="1" dirty="0">
              <a:ln w="50800"/>
              <a:solidFill>
                <a:srgbClr val="FF0000"/>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54046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4800" b="1" dirty="0" smtClean="0">
                <a:ln w="50800"/>
                <a:solidFill>
                  <a:schemeClr val="bg1">
                    <a:lumMod val="50000"/>
                  </a:schemeClr>
                </a:solidFill>
              </a:rPr>
              <a:t>MODIFICA CÓMO SE HA DE ACTUAR UNA VEZ FINALIZADOS LOS PROCESOS DE SELECCIÓN</a:t>
            </a:r>
            <a:r>
              <a:rPr lang="es-ES" sz="4800" b="1" dirty="0">
                <a:ln w="50800"/>
                <a:solidFill>
                  <a:schemeClr val="bg1">
                    <a:lumMod val="50000"/>
                  </a:schemeClr>
                </a:solidFill>
              </a:rPr>
              <a:t/>
            </a:r>
            <a:br>
              <a:rPr lang="es-ES" sz="4800" b="1" dirty="0">
                <a:ln w="50800"/>
                <a:solidFill>
                  <a:schemeClr val="bg1">
                    <a:lumMod val="50000"/>
                  </a:schemeClr>
                </a:solidFill>
              </a:rPr>
            </a:br>
            <a:r>
              <a:rPr lang="es-ES" sz="4800" b="1" dirty="0" smtClean="0">
                <a:ln w="50800"/>
                <a:solidFill>
                  <a:schemeClr val="bg1">
                    <a:lumMod val="50000"/>
                  </a:schemeClr>
                </a:solidFill>
              </a:rPr>
              <a:t>(ART. 114.</a:t>
            </a:r>
            <a:r>
              <a:rPr lang="es-ES" sz="4000" b="1" dirty="0" smtClean="0">
                <a:ln w="50800"/>
                <a:solidFill>
                  <a:schemeClr val="bg1">
                    <a:lumMod val="50000"/>
                  </a:schemeClr>
                </a:solidFill>
              </a:rPr>
              <a:t>12</a:t>
            </a:r>
            <a:r>
              <a:rPr lang="es-ES" sz="4800" b="1" dirty="0" smtClean="0">
                <a:ln w="50800"/>
                <a:solidFill>
                  <a:schemeClr val="bg1">
                    <a:lumMod val="50000"/>
                  </a:schemeClr>
                </a:solidFill>
              </a:rPr>
              <a:t>)</a:t>
            </a:r>
            <a:endParaRPr lang="es-ES" sz="48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184214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3600" dirty="0" smtClean="0"/>
              <a:t>Los </a:t>
            </a:r>
            <a:r>
              <a:rPr lang="es-ES" sz="3600" dirty="0"/>
              <a:t>puestos de trabajo ofertados al personal de nuevo ingreso precisarán de la realización de </a:t>
            </a:r>
            <a:r>
              <a:rPr lang="es-ES" sz="3600" dirty="0">
                <a:solidFill>
                  <a:srgbClr val="FF0000"/>
                </a:solidFill>
              </a:rPr>
              <a:t>concurso previo </a:t>
            </a:r>
            <a:r>
              <a:rPr lang="es-ES" sz="3600" dirty="0"/>
              <a:t>entre quienes ya tuvieran la condición de funcionarias o funcionarios de </a:t>
            </a:r>
            <a:r>
              <a:rPr lang="es-ES" sz="3600" dirty="0" smtClean="0"/>
              <a:t>carrera</a:t>
            </a:r>
            <a:endParaRPr lang="es-ES" sz="36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13980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3600" dirty="0" smtClean="0"/>
              <a:t>Trataremos en mesa de negociación del día 18 de enero, el concurso de traslados a convocar para la adjudicación de las plazas que están incluidas en las convocatorias de acceso a la escala administrativa</a:t>
            </a:r>
            <a:endParaRPr lang="es-ES" sz="36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73947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67544" y="3235589"/>
            <a:ext cx="7920880" cy="120032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Clr>
                <a:schemeClr val="accent1"/>
              </a:buClr>
            </a:pPr>
            <a:r>
              <a:rPr lang="es-ES" sz="3600" b="1" dirty="0" smtClean="0">
                <a:ln w="50800"/>
                <a:solidFill>
                  <a:schemeClr val="bg1">
                    <a:lumMod val="50000"/>
                  </a:schemeClr>
                </a:solidFill>
              </a:rPr>
              <a:t>1. Información </a:t>
            </a:r>
            <a:r>
              <a:rPr lang="es-ES" sz="3600" b="1" dirty="0">
                <a:ln w="50800"/>
                <a:solidFill>
                  <a:schemeClr val="bg1">
                    <a:lumMod val="50000"/>
                  </a:schemeClr>
                </a:solidFill>
              </a:rPr>
              <a:t>en materia Económica </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860" y="591465"/>
            <a:ext cx="2232248" cy="2632143"/>
          </a:xfrm>
          <a:prstGeom prst="rect">
            <a:avLst/>
          </a:prstGeom>
        </p:spPr>
      </p:pic>
      <p:sp>
        <p:nvSpPr>
          <p:cNvPr id="5" name="Rectángulo 4"/>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138398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6000" b="1" dirty="0" smtClean="0">
                <a:ln w="50800"/>
                <a:solidFill>
                  <a:schemeClr val="bg1">
                    <a:lumMod val="50000"/>
                  </a:schemeClr>
                </a:solidFill>
              </a:rPr>
              <a:t>Y modifica los requisitos de participación en las diferentes convocatorias de provisión de puestos</a:t>
            </a:r>
            <a:endParaRPr lang="es-ES" sz="60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104599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r>
              <a:rPr lang="es-ES" b="1" dirty="0" smtClean="0"/>
              <a:t>Requisito:</a:t>
            </a:r>
            <a:r>
              <a:rPr lang="es-ES" dirty="0" smtClean="0"/>
              <a:t> </a:t>
            </a:r>
            <a:r>
              <a:rPr lang="es-ES" dirty="0"/>
              <a:t>haber prestado servicios efectivos en la administración pública, organismo público, consorcio o universidad pública correspondiente durante, </a:t>
            </a:r>
            <a:r>
              <a:rPr lang="es-ES" b="1" dirty="0"/>
              <a:t>al menos, dos años </a:t>
            </a:r>
            <a:r>
              <a:rPr lang="es-ES" b="1" dirty="0">
                <a:solidFill>
                  <a:srgbClr val="FF0000"/>
                </a:solidFill>
              </a:rPr>
              <a:t>en el cuerpo o escala</a:t>
            </a:r>
            <a:r>
              <a:rPr lang="es-ES" dirty="0">
                <a:solidFill>
                  <a:srgbClr val="FF0000"/>
                </a:solidFill>
              </a:rPr>
              <a:t> </a:t>
            </a:r>
            <a:r>
              <a:rPr lang="es-ES" dirty="0"/>
              <a:t>desde la que se accede</a:t>
            </a:r>
          </a:p>
        </p:txBody>
      </p:sp>
      <p:sp>
        <p:nvSpPr>
          <p:cNvPr id="8" name="CuadroTexto 7"/>
          <p:cNvSpPr txBox="1"/>
          <p:nvPr/>
        </p:nvSpPr>
        <p:spPr>
          <a:xfrm>
            <a:off x="1593540" y="4046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defTabSz="1833563">
              <a:lnSpc>
                <a:spcPct val="90000"/>
              </a:lnSpc>
              <a:spcAft>
                <a:spcPct val="35000"/>
              </a:spcAft>
            </a:pPr>
            <a:r>
              <a:rPr lang="es-ES" sz="4000" b="1" dirty="0" smtClean="0"/>
              <a:t>PROMOCIÓN </a:t>
            </a:r>
            <a:r>
              <a:rPr lang="es-ES" sz="4000" b="1" dirty="0"/>
              <a:t>INTERNA:</a:t>
            </a:r>
            <a:endParaRPr lang="es-ES" sz="40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383715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84784"/>
            <a:ext cx="8229600" cy="4525963"/>
          </a:xfrm>
        </p:spPr>
        <p:txBody>
          <a:bodyPr>
            <a:noAutofit/>
          </a:bodyPr>
          <a:lstStyle/>
          <a:p>
            <a:r>
              <a:rPr lang="es-ES" sz="2800" b="1" dirty="0" smtClean="0"/>
              <a:t>Requisito:</a:t>
            </a:r>
            <a:r>
              <a:rPr lang="es-ES" sz="2800" dirty="0" smtClean="0"/>
              <a:t> </a:t>
            </a:r>
            <a:r>
              <a:rPr lang="es-ES" sz="2800" dirty="0"/>
              <a:t>el personal funcionario </a:t>
            </a:r>
            <a:r>
              <a:rPr lang="es-ES" sz="2800" b="1" dirty="0"/>
              <a:t>deberá permanecer un mínimo de dos años </a:t>
            </a:r>
            <a:r>
              <a:rPr lang="es-ES" sz="2800" b="1" dirty="0">
                <a:solidFill>
                  <a:srgbClr val="FF0000"/>
                </a:solidFill>
              </a:rPr>
              <a:t>en el puesto de trabajo obtenido con destino definitivo </a:t>
            </a:r>
            <a:r>
              <a:rPr lang="es-ES" sz="2800" b="1" dirty="0"/>
              <a:t>para poder participar </a:t>
            </a:r>
            <a:r>
              <a:rPr lang="es-ES" sz="2800" dirty="0"/>
              <a:t>en los concursos de provisión de puestos de trabajo, </a:t>
            </a:r>
            <a:r>
              <a:rPr lang="es-ES" sz="2800" b="1" dirty="0"/>
              <a:t>excepto</a:t>
            </a:r>
            <a:r>
              <a:rPr lang="es-ES" sz="2800" dirty="0"/>
              <a:t> en los siguientes supuestos:</a:t>
            </a:r>
          </a:p>
          <a:p>
            <a:r>
              <a:rPr lang="es-ES" sz="1800" dirty="0"/>
              <a:t>a) En el ámbito de una misma </a:t>
            </a:r>
            <a:r>
              <a:rPr lang="es-ES" sz="1800" dirty="0" err="1"/>
              <a:t>conselleria</a:t>
            </a:r>
            <a:r>
              <a:rPr lang="es-ES" sz="1800" dirty="0"/>
              <a:t> o, en su caso, de la presidencia de la Generalitat, o de sus organismos y entes dependientes de las mismas.</a:t>
            </a:r>
          </a:p>
          <a:p>
            <a:r>
              <a:rPr lang="es-ES" sz="1800" dirty="0"/>
              <a:t>b) Cuando su puesto de trabajo haya sido amortizado u obtenido como consecuencia de un plan de ordenación de recursos humanos.</a:t>
            </a:r>
          </a:p>
          <a:p>
            <a:r>
              <a:rPr lang="es-ES" sz="1800" dirty="0"/>
              <a:t>c) Cuando haya sido removido o cesado del mismo por alguna de las causas previstas en esta ley.</a:t>
            </a:r>
          </a:p>
          <a:p>
            <a:r>
              <a:rPr lang="es-ES" sz="1800" dirty="0"/>
              <a:t>d) </a:t>
            </a:r>
            <a:r>
              <a:rPr lang="es-ES" sz="1800" b="1" dirty="0"/>
              <a:t>Cuando se trate del primer destino definitivo obtenido tras la superación de un procedimiento de acceso</a:t>
            </a:r>
            <a:r>
              <a:rPr lang="es-ES" sz="1800" dirty="0"/>
              <a:t>.</a:t>
            </a:r>
          </a:p>
          <a:p>
            <a:endParaRPr lang="es-ES" sz="2800" dirty="0"/>
          </a:p>
        </p:txBody>
      </p:sp>
      <p:sp>
        <p:nvSpPr>
          <p:cNvPr id="8" name="CuadroTexto 7"/>
          <p:cNvSpPr txBox="1"/>
          <p:nvPr/>
        </p:nvSpPr>
        <p:spPr>
          <a:xfrm>
            <a:off x="1593540" y="4046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defTabSz="1833563">
              <a:lnSpc>
                <a:spcPct val="90000"/>
              </a:lnSpc>
              <a:spcAft>
                <a:spcPct val="35000"/>
              </a:spcAft>
            </a:pPr>
            <a:r>
              <a:rPr lang="es-ES" sz="4000" b="1" dirty="0" smtClean="0"/>
              <a:t>CONCURSO </a:t>
            </a:r>
            <a:r>
              <a:rPr lang="es-ES" sz="4000" b="1" dirty="0"/>
              <a:t>DE MERITOS</a:t>
            </a:r>
            <a:r>
              <a:rPr lang="es-ES" sz="4000" b="1" dirty="0" smtClean="0"/>
              <a:t>:</a:t>
            </a:r>
            <a:endParaRPr lang="es-ES" sz="40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147674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pPr>
              <a:spcBef>
                <a:spcPts val="0"/>
              </a:spcBef>
              <a:defRPr/>
            </a:pPr>
            <a:r>
              <a:rPr lang="es-ES" sz="6600" b="1" dirty="0">
                <a:solidFill>
                  <a:srgbClr val="FF0000"/>
                </a:solidFill>
                <a:effectLst>
                  <a:outerShdw blurRad="38100" dist="38100" dir="2700000" algn="tl">
                    <a:srgbClr val="000000">
                      <a:alpha val="43137"/>
                    </a:srgbClr>
                  </a:outerShdw>
                </a:effectLst>
              </a:rPr>
              <a:t>OFERTA DE EMPLEO</a:t>
            </a: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0" y="723995"/>
            <a:ext cx="1224136" cy="1443432"/>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735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B23EB41E-E3FA-4A1B-829D-5C9D97006293}" type="slidenum">
              <a:rPr lang="es-ES" smtClean="0"/>
              <a:pPr/>
              <a:t>34</a:t>
            </a:fld>
            <a:endParaRPr lang="es-ES"/>
          </a:p>
        </p:txBody>
      </p:sp>
      <p:sp>
        <p:nvSpPr>
          <p:cNvPr id="8" name="CuadroTexto 7"/>
          <p:cNvSpPr txBox="1"/>
          <p:nvPr/>
        </p:nvSpPr>
        <p:spPr>
          <a:xfrm>
            <a:off x="1593540" y="260648"/>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r>
              <a:rPr lang="es-ES" sz="3600" dirty="0" smtClean="0"/>
              <a:t>LEYES DE PRESUPUESTOS</a:t>
            </a:r>
            <a:endParaRPr lang="es-ES" sz="3600" dirty="0"/>
          </a:p>
        </p:txBody>
      </p:sp>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2258118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94281427"/>
              </p:ext>
            </p:extLst>
          </p:nvPr>
        </p:nvGraphicFramePr>
        <p:xfrm>
          <a:off x="971600" y="1349692"/>
          <a:ext cx="7434820" cy="5189220"/>
        </p:xfrm>
        <a:graphic>
          <a:graphicData uri="http://schemas.openxmlformats.org/drawingml/2006/table">
            <a:tbl>
              <a:tblPr firstRow="1" bandRow="1">
                <a:tableStyleId>{21E4AEA4-8DFA-4A89-87EB-49C32662AFE0}</a:tableStyleId>
              </a:tblPr>
              <a:tblGrid>
                <a:gridCol w="3266256">
                  <a:extLst>
                    <a:ext uri="{9D8B030D-6E8A-4147-A177-3AD203B41FA5}">
                      <a16:colId xmlns:a16="http://schemas.microsoft.com/office/drawing/2014/main" val="4064865030"/>
                    </a:ext>
                  </a:extLst>
                </a:gridCol>
                <a:gridCol w="1310120">
                  <a:extLst>
                    <a:ext uri="{9D8B030D-6E8A-4147-A177-3AD203B41FA5}">
                      <a16:colId xmlns:a16="http://schemas.microsoft.com/office/drawing/2014/main" val="1302989083"/>
                    </a:ext>
                  </a:extLst>
                </a:gridCol>
                <a:gridCol w="1429222">
                  <a:extLst>
                    <a:ext uri="{9D8B030D-6E8A-4147-A177-3AD203B41FA5}">
                      <a16:colId xmlns:a16="http://schemas.microsoft.com/office/drawing/2014/main" val="3926956883"/>
                    </a:ext>
                  </a:extLst>
                </a:gridCol>
                <a:gridCol w="1429222">
                  <a:extLst>
                    <a:ext uri="{9D8B030D-6E8A-4147-A177-3AD203B41FA5}">
                      <a16:colId xmlns:a16="http://schemas.microsoft.com/office/drawing/2014/main" val="1898078612"/>
                    </a:ext>
                  </a:extLst>
                </a:gridCol>
              </a:tblGrid>
              <a:tr h="370840">
                <a:tc>
                  <a:txBody>
                    <a:bodyPr/>
                    <a:lstStyle/>
                    <a:p>
                      <a:pPr algn="ctr" fontAlgn="b"/>
                      <a:r>
                        <a:rPr lang="es-ES" sz="18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dirty="0" smtClean="0">
                          <a:solidFill>
                            <a:srgbClr val="000000"/>
                          </a:solidFill>
                          <a:effectLst/>
                          <a:latin typeface="Calibri" panose="020F0502020204030204" pitchFamily="34" charset="0"/>
                        </a:rPr>
                        <a:t>reposición </a:t>
                      </a:r>
                      <a:r>
                        <a:rPr lang="es-ES" sz="1800" b="0" i="0" u="none" strike="noStrike" dirty="0">
                          <a:solidFill>
                            <a:srgbClr val="000000"/>
                          </a:solidFill>
                          <a:effectLst/>
                          <a:latin typeface="Calibri" panose="020F0502020204030204" pitchFamily="34" charset="0"/>
                        </a:rPr>
                        <a:t>2019</a:t>
                      </a:r>
                    </a:p>
                  </a:txBody>
                  <a:tcPr marL="6350" marR="6350" marT="6350" marB="0" anchor="b"/>
                </a:tc>
                <a:tc>
                  <a:txBody>
                    <a:bodyPr/>
                    <a:lstStyle/>
                    <a:p>
                      <a:pPr algn="ctr" fontAlgn="b"/>
                      <a:r>
                        <a:rPr lang="es-ES" sz="1800" b="0" i="0" u="none" strike="noStrike" dirty="0" err="1">
                          <a:solidFill>
                            <a:srgbClr val="000000"/>
                          </a:solidFill>
                          <a:effectLst/>
                          <a:latin typeface="Calibri" panose="020F0502020204030204" pitchFamily="34" charset="0"/>
                        </a:rPr>
                        <a:t>reposicion</a:t>
                      </a:r>
                      <a:r>
                        <a:rPr lang="es-ES" sz="1800" b="0" i="0" u="none" strike="noStrike" dirty="0">
                          <a:solidFill>
                            <a:srgbClr val="000000"/>
                          </a:solidFill>
                          <a:effectLst/>
                          <a:latin typeface="Calibri" panose="020F0502020204030204" pitchFamily="34" charset="0"/>
                        </a:rPr>
                        <a:t> 2020</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reposicion 2021</a:t>
                      </a:r>
                    </a:p>
                  </a:txBody>
                  <a:tcPr marL="6350" marR="6350" marT="6350" marB="0" anchor="b"/>
                </a:tc>
                <a:extLst>
                  <a:ext uri="{0D108BD9-81ED-4DB2-BD59-A6C34878D82A}">
                    <a16:rowId xmlns:a16="http://schemas.microsoft.com/office/drawing/2014/main" val="2959716801"/>
                  </a:ext>
                </a:extLst>
              </a:tr>
              <a:tr h="370840">
                <a:tc>
                  <a:txBody>
                    <a:bodyPr/>
                    <a:lstStyle/>
                    <a:p>
                      <a:pPr algn="ctr" fontAlgn="b"/>
                      <a:r>
                        <a:rPr lang="es-ES" sz="1800" b="0" i="0" u="none" strike="noStrike" dirty="0">
                          <a:solidFill>
                            <a:srgbClr val="000000"/>
                          </a:solidFill>
                          <a:effectLst/>
                          <a:latin typeface="Calibri" panose="020F0502020204030204" pitchFamily="34" charset="0"/>
                        </a:rPr>
                        <a:t>Auxiliar Administrativa</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8</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8</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1</a:t>
                      </a:r>
                    </a:p>
                  </a:txBody>
                  <a:tcPr marL="6350" marR="6350" marT="6350" marB="0" anchor="b"/>
                </a:tc>
                <a:extLst>
                  <a:ext uri="{0D108BD9-81ED-4DB2-BD59-A6C34878D82A}">
                    <a16:rowId xmlns:a16="http://schemas.microsoft.com/office/drawing/2014/main" val="3404901131"/>
                  </a:ext>
                </a:extLst>
              </a:tr>
              <a:tr h="370840">
                <a:tc>
                  <a:txBody>
                    <a:bodyPr/>
                    <a:lstStyle/>
                    <a:p>
                      <a:pPr algn="ctr" fontAlgn="b"/>
                      <a:r>
                        <a:rPr lang="es-ES" sz="1800" b="0" i="0" u="none" strike="noStrike">
                          <a:solidFill>
                            <a:srgbClr val="000000"/>
                          </a:solidFill>
                          <a:effectLst/>
                          <a:latin typeface="Calibri" panose="020F0502020204030204" pitchFamily="34" charset="0"/>
                        </a:rPr>
                        <a:t>Auxiliar de Bibliotecas</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1</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2366868057"/>
                  </a:ext>
                </a:extLst>
              </a:tr>
              <a:tr h="370840">
                <a:tc>
                  <a:txBody>
                    <a:bodyPr/>
                    <a:lstStyle/>
                    <a:p>
                      <a:pPr algn="ctr" fontAlgn="b"/>
                      <a:r>
                        <a:rPr lang="es-ES" sz="1800" b="0" i="0" u="none" strike="noStrike" dirty="0">
                          <a:solidFill>
                            <a:srgbClr val="000000"/>
                          </a:solidFill>
                          <a:effectLst/>
                          <a:latin typeface="Calibri" panose="020F0502020204030204" pitchFamily="34" charset="0"/>
                        </a:rPr>
                        <a:t>Auxiliar </a:t>
                      </a:r>
                      <a:r>
                        <a:rPr lang="es-ES" sz="1800" b="0" i="0" u="none" strike="noStrike" dirty="0" smtClean="0">
                          <a:solidFill>
                            <a:srgbClr val="000000"/>
                          </a:solidFill>
                          <a:effectLst/>
                          <a:latin typeface="Calibri" panose="020F0502020204030204" pitchFamily="34" charset="0"/>
                        </a:rPr>
                        <a:t>Técnica </a:t>
                      </a:r>
                      <a:r>
                        <a:rPr lang="es-ES" sz="1800" b="0" i="0" u="none" strike="noStrike" dirty="0">
                          <a:solidFill>
                            <a:srgbClr val="000000"/>
                          </a:solidFill>
                          <a:effectLst/>
                          <a:latin typeface="Calibri" panose="020F0502020204030204" pitchFamily="34" charset="0"/>
                        </a:rPr>
                        <a:t>y de Laboratorios</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1</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3033223783"/>
                  </a:ext>
                </a:extLst>
              </a:tr>
              <a:tr h="370840">
                <a:tc>
                  <a:txBody>
                    <a:bodyPr/>
                    <a:lstStyle/>
                    <a:p>
                      <a:pPr algn="ctr" fontAlgn="b"/>
                      <a:r>
                        <a:rPr lang="es-ES" sz="1800" b="0" i="0" u="none" strike="noStrike" dirty="0" smtClean="0">
                          <a:solidFill>
                            <a:srgbClr val="000000"/>
                          </a:solidFill>
                          <a:effectLst/>
                          <a:latin typeface="Calibri" panose="020F0502020204030204" pitchFamily="34" charset="0"/>
                        </a:rPr>
                        <a:t>Básica </a:t>
                      </a:r>
                      <a:r>
                        <a:rPr lang="es-ES" sz="1800" b="0" i="0" u="none" strike="noStrike" dirty="0">
                          <a:solidFill>
                            <a:srgbClr val="000000"/>
                          </a:solidFill>
                          <a:effectLst/>
                          <a:latin typeface="Calibri" panose="020F0502020204030204" pitchFamily="34" charset="0"/>
                        </a:rPr>
                        <a:t>Administrativa</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2545772926"/>
                  </a:ext>
                </a:extLst>
              </a:tr>
              <a:tr h="370840">
                <a:tc>
                  <a:txBody>
                    <a:bodyPr/>
                    <a:lstStyle/>
                    <a:p>
                      <a:pPr algn="ctr" fontAlgn="b"/>
                      <a:r>
                        <a:rPr lang="es-ES" sz="1800" b="0" i="0" u="none" strike="noStrike" kern="1200" dirty="0" smtClean="0">
                          <a:solidFill>
                            <a:srgbClr val="000000"/>
                          </a:solidFill>
                          <a:effectLst/>
                          <a:latin typeface="Calibri" panose="020F0502020204030204" pitchFamily="34" charset="0"/>
                          <a:ea typeface="+mn-ea"/>
                          <a:cs typeface="+mn-cs"/>
                        </a:rPr>
                        <a:t>Técnica Básica De Comunicación</a:t>
                      </a:r>
                      <a:endParaRPr lang="es-E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tc>
                  <a:txBody>
                    <a:bodyPr/>
                    <a:lstStyle/>
                    <a:p>
                      <a:pPr algn="ctr" fontAlgn="b"/>
                      <a:r>
                        <a:rPr lang="es-ES" sz="1800" b="0" i="0" u="none" strike="noStrike" kern="1200" dirty="0">
                          <a:solidFill>
                            <a:srgbClr val="000000"/>
                          </a:solidFill>
                          <a:effectLst/>
                          <a:latin typeface="Calibri" panose="020F0502020204030204" pitchFamily="34" charset="0"/>
                          <a:ea typeface="+mn-ea"/>
                          <a:cs typeface="+mn-cs"/>
                        </a:rPr>
                        <a:t>6</a:t>
                      </a:r>
                    </a:p>
                  </a:txBody>
                  <a:tcPr marL="6350" marR="6350" marT="6350" marB="0" anchor="b"/>
                </a:tc>
                <a:tc>
                  <a:txBody>
                    <a:bodyPr/>
                    <a:lstStyle/>
                    <a:p>
                      <a:pPr algn="ctr" fontAlgn="b"/>
                      <a:r>
                        <a:rPr lang="es-ES" sz="1800" b="0" i="0" u="none" strike="noStrike" kern="1200" dirty="0">
                          <a:solidFill>
                            <a:srgbClr val="000000"/>
                          </a:solidFill>
                          <a:effectLst/>
                          <a:latin typeface="Calibri" panose="020F0502020204030204" pitchFamily="34" charset="0"/>
                          <a:ea typeface="+mn-ea"/>
                          <a:cs typeface="+mn-cs"/>
                        </a:rPr>
                        <a:t>3</a:t>
                      </a:r>
                    </a:p>
                  </a:txBody>
                  <a:tcPr marL="6350" marR="6350" marT="6350" marB="0" anchor="b"/>
                </a:tc>
                <a:tc>
                  <a:txBody>
                    <a:bodyPr/>
                    <a:lstStyle/>
                    <a:p>
                      <a:pPr algn="ctr" fontAlgn="b"/>
                      <a:r>
                        <a:rPr lang="es-ES" sz="1800" b="0" i="0" u="none" strike="noStrike" kern="1200" dirty="0">
                          <a:solidFill>
                            <a:srgbClr val="000000"/>
                          </a:solidFill>
                          <a:effectLst/>
                          <a:latin typeface="Calibri" panose="020F0502020204030204" pitchFamily="34" charset="0"/>
                          <a:ea typeface="+mn-ea"/>
                          <a:cs typeface="+mn-cs"/>
                        </a:rPr>
                        <a:t> </a:t>
                      </a:r>
                    </a:p>
                  </a:txBody>
                  <a:tcPr marL="6350" marR="6350" marT="6350" marB="0" anchor="b"/>
                </a:tc>
                <a:extLst>
                  <a:ext uri="{0D108BD9-81ED-4DB2-BD59-A6C34878D82A}">
                    <a16:rowId xmlns:a16="http://schemas.microsoft.com/office/drawing/2014/main" val="3464410440"/>
                  </a:ext>
                </a:extLst>
              </a:tr>
              <a:tr h="370840">
                <a:tc>
                  <a:txBody>
                    <a:bodyPr/>
                    <a:lstStyle/>
                    <a:p>
                      <a:pPr algn="ctr" fontAlgn="b"/>
                      <a:r>
                        <a:rPr lang="es-ES" sz="1800" b="0" i="0" u="none" strike="noStrike" dirty="0" smtClean="0">
                          <a:solidFill>
                            <a:srgbClr val="000000"/>
                          </a:solidFill>
                          <a:effectLst/>
                          <a:latin typeface="Calibri" panose="020F0502020204030204" pitchFamily="34" charset="0"/>
                        </a:rPr>
                        <a:t>Técnica Básica </a:t>
                      </a:r>
                      <a:r>
                        <a:rPr lang="es-ES" sz="1800" b="0" i="0" u="none" strike="noStrike" dirty="0">
                          <a:solidFill>
                            <a:srgbClr val="000000"/>
                          </a:solidFill>
                          <a:effectLst/>
                          <a:latin typeface="Calibri" panose="020F0502020204030204" pitchFamily="34" charset="0"/>
                        </a:rPr>
                        <a:t>de </a:t>
                      </a:r>
                      <a:r>
                        <a:rPr lang="es-ES" sz="1800" b="0" i="0" u="none" strike="noStrike" dirty="0" smtClean="0">
                          <a:solidFill>
                            <a:srgbClr val="000000"/>
                          </a:solidFill>
                          <a:effectLst/>
                          <a:latin typeface="Calibri" panose="020F0502020204030204" pitchFamily="34" charset="0"/>
                        </a:rPr>
                        <a:t>Informática</a:t>
                      </a:r>
                      <a:endParaRPr lang="es-E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11</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5</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3614501043"/>
                  </a:ext>
                </a:extLst>
              </a:tr>
              <a:tr h="370840">
                <a:tc>
                  <a:txBody>
                    <a:bodyPr/>
                    <a:lstStyle/>
                    <a:p>
                      <a:pPr algn="ctr" fontAlgn="b"/>
                      <a:r>
                        <a:rPr lang="es-ES" sz="1800" b="0" i="0" u="none" strike="noStrike" dirty="0" smtClean="0">
                          <a:solidFill>
                            <a:srgbClr val="000000"/>
                          </a:solidFill>
                          <a:effectLst/>
                          <a:latin typeface="Calibri" panose="020F0502020204030204" pitchFamily="34" charset="0"/>
                        </a:rPr>
                        <a:t>Técnica Básica </a:t>
                      </a:r>
                      <a:r>
                        <a:rPr lang="es-ES" sz="1800" b="0" i="0" u="none" strike="noStrike" dirty="0">
                          <a:solidFill>
                            <a:srgbClr val="000000"/>
                          </a:solidFill>
                          <a:effectLst/>
                          <a:latin typeface="Calibri" panose="020F0502020204030204" pitchFamily="34" charset="0"/>
                        </a:rPr>
                        <a:t>de Laboratorios</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1</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4</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56894291"/>
                  </a:ext>
                </a:extLst>
              </a:tr>
              <a:tr h="370840">
                <a:tc>
                  <a:txBody>
                    <a:bodyPr/>
                    <a:lstStyle/>
                    <a:p>
                      <a:pPr algn="ctr" fontAlgn="b"/>
                      <a:r>
                        <a:rPr lang="es-ES" sz="1800" b="0" i="0" u="none" strike="noStrike" dirty="0" smtClean="0">
                          <a:solidFill>
                            <a:srgbClr val="000000"/>
                          </a:solidFill>
                          <a:effectLst/>
                          <a:latin typeface="Calibri" panose="020F0502020204030204" pitchFamily="34" charset="0"/>
                        </a:rPr>
                        <a:t>Técnico </a:t>
                      </a:r>
                      <a:r>
                        <a:rPr lang="es-ES" sz="1800" b="0" i="0" u="none" strike="noStrike" dirty="0">
                          <a:solidFill>
                            <a:srgbClr val="000000"/>
                          </a:solidFill>
                          <a:effectLst/>
                          <a:latin typeface="Calibri" panose="020F0502020204030204" pitchFamily="34" charset="0"/>
                        </a:rPr>
                        <a:t>Especialista</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1091280802"/>
                  </a:ext>
                </a:extLst>
              </a:tr>
              <a:tr h="370840">
                <a:tc>
                  <a:txBody>
                    <a:bodyPr/>
                    <a:lstStyle/>
                    <a:p>
                      <a:pPr algn="ctr" fontAlgn="b"/>
                      <a:r>
                        <a:rPr lang="es-ES" sz="1800" b="0" i="0" u="none" strike="noStrike" dirty="0" smtClean="0">
                          <a:solidFill>
                            <a:srgbClr val="000000"/>
                          </a:solidFill>
                          <a:effectLst/>
                          <a:latin typeface="Calibri" panose="020F0502020204030204" pitchFamily="34" charset="0"/>
                        </a:rPr>
                        <a:t>Técnica Básica De Traducción</a:t>
                      </a:r>
                      <a:endParaRPr lang="es-E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2</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3600365230"/>
                  </a:ext>
                </a:extLst>
              </a:tr>
              <a:tr h="370840">
                <a:tc>
                  <a:txBody>
                    <a:bodyPr/>
                    <a:lstStyle/>
                    <a:p>
                      <a:pPr algn="ctr" fontAlgn="b"/>
                      <a:r>
                        <a:rPr lang="es-ES" sz="1800" b="0" i="0" u="none" strike="noStrike" dirty="0" smtClean="0">
                          <a:solidFill>
                            <a:srgbClr val="000000"/>
                          </a:solidFill>
                          <a:effectLst/>
                          <a:latin typeface="Calibri" panose="020F0502020204030204" pitchFamily="34" charset="0"/>
                        </a:rPr>
                        <a:t>Técnica Media De Gestión De La Investigación</a:t>
                      </a:r>
                      <a:endParaRPr lang="es-E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2</a:t>
                      </a:r>
                    </a:p>
                  </a:txBody>
                  <a:tcPr marL="6350" marR="6350" marT="6350" marB="0" anchor="b"/>
                </a:tc>
                <a:tc>
                  <a:txBody>
                    <a:bodyPr/>
                    <a:lstStyle/>
                    <a:p>
                      <a:pPr algn="ctr" fontAlgn="b"/>
                      <a:r>
                        <a:rPr lang="es-ES" sz="1800" b="0" i="0" u="none" strike="noStrike">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3045062125"/>
                  </a:ext>
                </a:extLst>
              </a:tr>
              <a:tr h="370840">
                <a:tc>
                  <a:txBody>
                    <a:bodyPr/>
                    <a:lstStyle/>
                    <a:p>
                      <a:pPr algn="ctr" fontAlgn="b"/>
                      <a:r>
                        <a:rPr lang="es-ES" sz="1800" b="0" i="0" u="none" strike="noStrike" dirty="0" smtClean="0">
                          <a:solidFill>
                            <a:srgbClr val="000000"/>
                          </a:solidFill>
                          <a:effectLst/>
                          <a:latin typeface="Calibri" panose="020F0502020204030204" pitchFamily="34" charset="0"/>
                        </a:rPr>
                        <a:t>Técnica Superior Jurídica</a:t>
                      </a:r>
                      <a:endParaRPr lang="es-E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1</a:t>
                      </a:r>
                    </a:p>
                  </a:txBody>
                  <a:tcPr marL="6350" marR="6350" marT="6350" marB="0" anchor="b"/>
                </a:tc>
                <a:tc>
                  <a:txBody>
                    <a:bodyPr/>
                    <a:lstStyle/>
                    <a:p>
                      <a:pPr algn="ctr" fontAlgn="b"/>
                      <a:r>
                        <a:rPr lang="es-ES" sz="1800" b="0" i="0" u="none" strike="noStrike" dirty="0">
                          <a:solidFill>
                            <a:srgbClr val="000000"/>
                          </a:solidFill>
                          <a:effectLst/>
                          <a:latin typeface="Calibri" panose="020F0502020204030204" pitchFamily="34" charset="0"/>
                        </a:rPr>
                        <a:t> </a:t>
                      </a:r>
                    </a:p>
                  </a:txBody>
                  <a:tcPr marL="6350" marR="6350" marT="6350" marB="0" anchor="b"/>
                </a:tc>
                <a:extLst>
                  <a:ext uri="{0D108BD9-81ED-4DB2-BD59-A6C34878D82A}">
                    <a16:rowId xmlns:a16="http://schemas.microsoft.com/office/drawing/2014/main" val="32761082"/>
                  </a:ext>
                </a:extLst>
              </a:tr>
              <a:tr h="370840">
                <a:tc>
                  <a:txBody>
                    <a:bodyPr/>
                    <a:lstStyle/>
                    <a:p>
                      <a:pPr algn="ctr" fontAlgn="b"/>
                      <a:r>
                        <a:rPr lang="es-ES" sz="2000" b="1" i="0" u="none" strike="noStrike" dirty="0" smtClean="0">
                          <a:solidFill>
                            <a:srgbClr val="000000"/>
                          </a:solidFill>
                          <a:effectLst/>
                          <a:latin typeface="Calibri" panose="020F0502020204030204" pitchFamily="34" charset="0"/>
                        </a:rPr>
                        <a:t>TOTAL PLAZAS</a:t>
                      </a:r>
                      <a:endParaRPr lang="es-E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s-ES" sz="2000" b="1" i="0" u="none" strike="noStrike" dirty="0">
                          <a:solidFill>
                            <a:srgbClr val="000000"/>
                          </a:solidFill>
                          <a:effectLst/>
                          <a:latin typeface="Calibri" panose="020F0502020204030204" pitchFamily="34" charset="0"/>
                        </a:rPr>
                        <a:t>26</a:t>
                      </a:r>
                    </a:p>
                  </a:txBody>
                  <a:tcPr marL="6350" marR="6350" marT="6350" marB="0" anchor="b"/>
                </a:tc>
                <a:tc>
                  <a:txBody>
                    <a:bodyPr/>
                    <a:lstStyle/>
                    <a:p>
                      <a:pPr algn="ctr" fontAlgn="b"/>
                      <a:r>
                        <a:rPr lang="es-ES" sz="2000" b="1" i="0" u="none" strike="noStrike" dirty="0">
                          <a:solidFill>
                            <a:srgbClr val="000000"/>
                          </a:solidFill>
                          <a:effectLst/>
                          <a:latin typeface="Calibri" panose="020F0502020204030204" pitchFamily="34" charset="0"/>
                        </a:rPr>
                        <a:t>30</a:t>
                      </a:r>
                    </a:p>
                  </a:txBody>
                  <a:tcPr marL="6350" marR="6350" marT="6350" marB="0" anchor="b"/>
                </a:tc>
                <a:tc>
                  <a:txBody>
                    <a:bodyPr/>
                    <a:lstStyle/>
                    <a:p>
                      <a:pPr algn="ctr" fontAlgn="b"/>
                      <a:r>
                        <a:rPr lang="es-ES" sz="2000" b="1" i="0" u="none" strike="noStrike" dirty="0">
                          <a:solidFill>
                            <a:srgbClr val="000000"/>
                          </a:solidFill>
                          <a:effectLst/>
                          <a:latin typeface="Calibri" panose="020F0502020204030204" pitchFamily="34" charset="0"/>
                        </a:rPr>
                        <a:t>1</a:t>
                      </a:r>
                    </a:p>
                  </a:txBody>
                  <a:tcPr marL="6350" marR="6350" marT="6350" marB="0" anchor="b"/>
                </a:tc>
                <a:extLst>
                  <a:ext uri="{0D108BD9-81ED-4DB2-BD59-A6C34878D82A}">
                    <a16:rowId xmlns:a16="http://schemas.microsoft.com/office/drawing/2014/main" val="2955616390"/>
                  </a:ext>
                </a:extLst>
              </a:tr>
            </a:tbl>
          </a:graphicData>
        </a:graphic>
      </p:graphicFrame>
      <p:sp>
        <p:nvSpPr>
          <p:cNvPr id="4" name="Marcador de número de diapositiva 3"/>
          <p:cNvSpPr>
            <a:spLocks noGrp="1"/>
          </p:cNvSpPr>
          <p:nvPr>
            <p:ph type="sldNum" sz="quarter" idx="12"/>
          </p:nvPr>
        </p:nvSpPr>
        <p:spPr/>
        <p:txBody>
          <a:bodyPr/>
          <a:lstStyle/>
          <a:p>
            <a:fld id="{B23EB41E-E3FA-4A1B-829D-5C9D97006293}" type="slidenum">
              <a:rPr lang="es-ES" smtClean="0"/>
              <a:pPr/>
              <a:t>35</a:t>
            </a:fld>
            <a:endParaRPr lang="es-ES"/>
          </a:p>
        </p:txBody>
      </p:sp>
      <p:sp>
        <p:nvSpPr>
          <p:cNvPr id="7" name="CuadroTexto 6"/>
          <p:cNvSpPr txBox="1"/>
          <p:nvPr/>
        </p:nvSpPr>
        <p:spPr>
          <a:xfrm>
            <a:off x="1593540" y="417893"/>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lgn="ctr"/>
            <a:r>
              <a:rPr lang="es-ES" sz="3600" dirty="0" smtClean="0"/>
              <a:t>OFERTA DE EMPLEO TURNO LIBRE</a:t>
            </a:r>
            <a:r>
              <a:rPr lang="es-ES" sz="1400" dirty="0" smtClean="0"/>
              <a:t> </a:t>
            </a:r>
            <a:r>
              <a:rPr lang="es-ES" sz="1600" dirty="0" smtClean="0"/>
              <a:t>pendiente de ejecutar</a:t>
            </a:r>
            <a:endParaRPr lang="es-ES" sz="3600"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397910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13762645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B23EB41E-E3FA-4A1B-829D-5C9D97006293}" type="slidenum">
              <a:rPr lang="es-ES" smtClean="0"/>
              <a:pPr/>
              <a:t>36</a:t>
            </a:fld>
            <a:endParaRPr lang="es-ES"/>
          </a:p>
        </p:txBody>
      </p:sp>
      <p:sp>
        <p:nvSpPr>
          <p:cNvPr id="6" name="CuadroTexto 5"/>
          <p:cNvSpPr txBox="1"/>
          <p:nvPr/>
        </p:nvSpPr>
        <p:spPr>
          <a:xfrm>
            <a:off x="1593540" y="4046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r>
              <a:rPr lang="es-ES" sz="2800" dirty="0"/>
              <a:t>Ley 6/2018, de 3 de julio, de Presupuestos Generales del Estado para el año 2018</a:t>
            </a:r>
            <a:endParaRPr lang="es-ES" sz="4800" dirty="0"/>
          </a:p>
        </p:txBody>
      </p:sp>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3380508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23EB41E-E3FA-4A1B-829D-5C9D97006293}" type="slidenum">
              <a:rPr lang="es-ES" smtClean="0"/>
              <a:pPr/>
              <a:t>37</a:t>
            </a:fld>
            <a:endParaRPr lang="es-ES"/>
          </a:p>
        </p:txBody>
      </p:sp>
      <p:sp>
        <p:nvSpPr>
          <p:cNvPr id="7" name="CuadroTexto 6"/>
          <p:cNvSpPr txBox="1"/>
          <p:nvPr/>
        </p:nvSpPr>
        <p:spPr>
          <a:xfrm>
            <a:off x="1593540" y="4046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lgn="ctr"/>
            <a:r>
              <a:rPr lang="es-ES" sz="2800" dirty="0"/>
              <a:t>OFERTA DE EMPLEO ESTABILIZACIÓN 2021 </a:t>
            </a:r>
            <a:r>
              <a:rPr lang="es-ES" sz="2000" dirty="0"/>
              <a:t>pendiente de ejecutar</a:t>
            </a:r>
            <a:endParaRPr lang="es-ES" sz="2800" dirty="0"/>
          </a:p>
        </p:txBody>
      </p:sp>
      <p:graphicFrame>
        <p:nvGraphicFramePr>
          <p:cNvPr id="3" name="Tabla 2"/>
          <p:cNvGraphicFramePr>
            <a:graphicFrameLocks noGrp="1"/>
          </p:cNvGraphicFramePr>
          <p:nvPr>
            <p:extLst>
              <p:ext uri="{D42A27DB-BD31-4B8C-83A1-F6EECF244321}">
                <p14:modId xmlns:p14="http://schemas.microsoft.com/office/powerpoint/2010/main" val="509929490"/>
              </p:ext>
            </p:extLst>
          </p:nvPr>
        </p:nvGraphicFramePr>
        <p:xfrm>
          <a:off x="914400" y="1700812"/>
          <a:ext cx="7772400" cy="4572000"/>
        </p:xfrm>
        <a:graphic>
          <a:graphicData uri="http://schemas.openxmlformats.org/drawingml/2006/table">
            <a:tbl>
              <a:tblPr firstRow="1" firstCol="1" bandRow="1">
                <a:tableStyleId>{8A107856-5554-42FB-B03E-39F5DBC370BA}</a:tableStyleId>
              </a:tblPr>
              <a:tblGrid>
                <a:gridCol w="4683055">
                  <a:extLst>
                    <a:ext uri="{9D8B030D-6E8A-4147-A177-3AD203B41FA5}">
                      <a16:colId xmlns:a16="http://schemas.microsoft.com/office/drawing/2014/main" val="2935653903"/>
                    </a:ext>
                  </a:extLst>
                </a:gridCol>
                <a:gridCol w="3089345">
                  <a:extLst>
                    <a:ext uri="{9D8B030D-6E8A-4147-A177-3AD203B41FA5}">
                      <a16:colId xmlns:a16="http://schemas.microsoft.com/office/drawing/2014/main" val="912671779"/>
                    </a:ext>
                  </a:extLst>
                </a:gridCol>
              </a:tblGrid>
              <a:tr h="521734">
                <a:tc>
                  <a:txBody>
                    <a:bodyPr/>
                    <a:lstStyle/>
                    <a:p>
                      <a:pPr algn="ctr">
                        <a:spcAft>
                          <a:spcPts val="0"/>
                        </a:spcAft>
                      </a:pPr>
                      <a:r>
                        <a:rPr lang="es-ES" sz="2000" dirty="0">
                          <a:effectLst/>
                        </a:rPr>
                        <a:t>ESCALA</a:t>
                      </a:r>
                      <a:endParaRPr lang="es-ES" sz="2000" dirty="0">
                        <a:effectLst/>
                        <a:latin typeface="Calibri" panose="020F0502020204030204" pitchFamily="34" charset="0"/>
                        <a:ea typeface="Calibri" panose="020F0502020204030204" pitchFamily="34" charset="0"/>
                      </a:endParaRPr>
                    </a:p>
                  </a:txBody>
                  <a:tcPr marL="44450" marR="44450" marT="0" marB="0" anchor="b">
                    <a:solidFill>
                      <a:schemeClr val="accent2">
                        <a:lumMod val="60000"/>
                        <a:lumOff val="40000"/>
                      </a:schemeClr>
                    </a:solidFill>
                  </a:tcPr>
                </a:tc>
                <a:tc>
                  <a:txBody>
                    <a:bodyPr/>
                    <a:lstStyle/>
                    <a:p>
                      <a:pPr algn="ctr">
                        <a:spcAft>
                          <a:spcPts val="0"/>
                        </a:spcAft>
                      </a:pPr>
                      <a:r>
                        <a:rPr lang="es-ES" sz="2000" dirty="0">
                          <a:effectLst/>
                        </a:rPr>
                        <a:t>OFERTA DE EMPLEO APROBADA MARZO 2021 ESTABILIZACIÓN</a:t>
                      </a:r>
                      <a:endParaRPr lang="es-ES" sz="2000" dirty="0">
                        <a:effectLst/>
                        <a:latin typeface="Calibri" panose="020F0502020204030204" pitchFamily="34" charset="0"/>
                        <a:ea typeface="Calibri" panose="020F0502020204030204" pitchFamily="34" charset="0"/>
                      </a:endParaRPr>
                    </a:p>
                  </a:txBody>
                  <a:tcPr marL="44450" marR="44450" marT="0" marB="0" anchor="b">
                    <a:solidFill>
                      <a:schemeClr val="accent2">
                        <a:lumMod val="60000"/>
                        <a:lumOff val="40000"/>
                      </a:schemeClr>
                    </a:solidFill>
                  </a:tcPr>
                </a:tc>
                <a:extLst>
                  <a:ext uri="{0D108BD9-81ED-4DB2-BD59-A6C34878D82A}">
                    <a16:rowId xmlns:a16="http://schemas.microsoft.com/office/drawing/2014/main" val="2591886741"/>
                  </a:ext>
                </a:extLst>
              </a:tr>
              <a:tr h="286558">
                <a:tc>
                  <a:txBody>
                    <a:bodyPr/>
                    <a:lstStyle/>
                    <a:p>
                      <a:pPr algn="ctr">
                        <a:spcAft>
                          <a:spcPts val="0"/>
                        </a:spcAft>
                      </a:pPr>
                      <a:r>
                        <a:rPr lang="es-ES" sz="2000" b="0" dirty="0">
                          <a:effectLst/>
                        </a:rPr>
                        <a:t>Auxiliar Administrativa</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a:effectLst/>
                        </a:rPr>
                        <a:t>6</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017621138"/>
                  </a:ext>
                </a:extLst>
              </a:tr>
              <a:tr h="286558">
                <a:tc>
                  <a:txBody>
                    <a:bodyPr/>
                    <a:lstStyle/>
                    <a:p>
                      <a:pPr algn="ctr">
                        <a:spcAft>
                          <a:spcPts val="0"/>
                        </a:spcAft>
                      </a:pPr>
                      <a:r>
                        <a:rPr lang="es-ES" sz="2000" b="0" dirty="0">
                          <a:effectLst/>
                        </a:rPr>
                        <a:t>Auxiliar de Bibliotecas</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a:effectLst/>
                        </a:rPr>
                        <a:t>3</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4200534"/>
                  </a:ext>
                </a:extLst>
              </a:tr>
              <a:tr h="286558">
                <a:tc>
                  <a:txBody>
                    <a:bodyPr/>
                    <a:lstStyle/>
                    <a:p>
                      <a:pPr algn="ctr">
                        <a:spcAft>
                          <a:spcPts val="0"/>
                        </a:spcAft>
                      </a:pPr>
                      <a:r>
                        <a:rPr lang="es-ES" sz="2000" b="0" dirty="0">
                          <a:effectLst/>
                        </a:rPr>
                        <a:t>Auxiliar </a:t>
                      </a:r>
                      <a:r>
                        <a:rPr lang="es-ES" sz="2000" b="0" dirty="0" smtClean="0">
                          <a:effectLst/>
                        </a:rPr>
                        <a:t>Técnica </a:t>
                      </a:r>
                      <a:r>
                        <a:rPr lang="es-ES" sz="2000" b="0" dirty="0">
                          <a:effectLst/>
                        </a:rPr>
                        <a:t>y de Laboratorios</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dirty="0">
                          <a:effectLst/>
                        </a:rPr>
                        <a:t>2</a:t>
                      </a:r>
                      <a:endParaRPr lang="es-ES" sz="20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341596485"/>
                  </a:ext>
                </a:extLst>
              </a:tr>
              <a:tr h="286558">
                <a:tc>
                  <a:txBody>
                    <a:bodyPr/>
                    <a:lstStyle/>
                    <a:p>
                      <a:pPr algn="ctr">
                        <a:spcAft>
                          <a:spcPts val="0"/>
                        </a:spcAft>
                      </a:pPr>
                      <a:r>
                        <a:rPr lang="es-ES" sz="2000" b="0" dirty="0" smtClean="0">
                          <a:effectLst/>
                        </a:rPr>
                        <a:t>Básica </a:t>
                      </a:r>
                      <a:r>
                        <a:rPr lang="es-ES" sz="2000" b="0" dirty="0">
                          <a:effectLst/>
                        </a:rPr>
                        <a:t>Administrativa</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a:effectLst/>
                        </a:rPr>
                        <a:t>1</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083123025"/>
                  </a:ext>
                </a:extLst>
              </a:tr>
              <a:tr h="286558">
                <a:tc>
                  <a:txBody>
                    <a:bodyPr/>
                    <a:lstStyle/>
                    <a:p>
                      <a:pPr algn="ctr">
                        <a:spcAft>
                          <a:spcPts val="0"/>
                        </a:spcAft>
                      </a:pPr>
                      <a:r>
                        <a:rPr lang="es-ES" sz="2000" b="0" dirty="0" smtClean="0">
                          <a:effectLst/>
                        </a:rPr>
                        <a:t>Técnica Básica </a:t>
                      </a:r>
                      <a:r>
                        <a:rPr lang="es-ES" sz="2000" b="0" dirty="0">
                          <a:effectLst/>
                        </a:rPr>
                        <a:t>De </a:t>
                      </a:r>
                      <a:r>
                        <a:rPr lang="es-ES" sz="2000" b="0" dirty="0" err="1">
                          <a:effectLst/>
                        </a:rPr>
                        <a:t>Comunicacion</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a:effectLst/>
                        </a:rPr>
                        <a:t>1</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150573152"/>
                  </a:ext>
                </a:extLst>
              </a:tr>
              <a:tr h="286558">
                <a:tc>
                  <a:txBody>
                    <a:bodyPr/>
                    <a:lstStyle/>
                    <a:p>
                      <a:pPr algn="ctr">
                        <a:spcAft>
                          <a:spcPts val="0"/>
                        </a:spcAft>
                      </a:pPr>
                      <a:r>
                        <a:rPr lang="es-ES" sz="2000" b="0" dirty="0" smtClean="0">
                          <a:effectLst/>
                        </a:rPr>
                        <a:t>Técnica Básica </a:t>
                      </a:r>
                      <a:r>
                        <a:rPr lang="es-ES" sz="2000" b="0" dirty="0">
                          <a:effectLst/>
                        </a:rPr>
                        <a:t>de </a:t>
                      </a:r>
                      <a:r>
                        <a:rPr lang="es-ES" sz="2000" b="0" dirty="0" smtClean="0">
                          <a:effectLst/>
                        </a:rPr>
                        <a:t>Informática</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a:effectLst/>
                        </a:rPr>
                        <a:t>6</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67563376"/>
                  </a:ext>
                </a:extLst>
              </a:tr>
              <a:tr h="286558">
                <a:tc>
                  <a:txBody>
                    <a:bodyPr/>
                    <a:lstStyle/>
                    <a:p>
                      <a:pPr algn="ctr">
                        <a:spcAft>
                          <a:spcPts val="0"/>
                        </a:spcAft>
                      </a:pPr>
                      <a:r>
                        <a:rPr lang="es-ES" sz="2000" b="0" dirty="0" smtClean="0">
                          <a:effectLst/>
                        </a:rPr>
                        <a:t>Técnica Básica </a:t>
                      </a:r>
                      <a:r>
                        <a:rPr lang="es-ES" sz="2000" b="0" dirty="0">
                          <a:effectLst/>
                        </a:rPr>
                        <a:t>de Laboratorios</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a:effectLst/>
                        </a:rPr>
                        <a:t>1</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262293076"/>
                  </a:ext>
                </a:extLst>
              </a:tr>
              <a:tr h="286558">
                <a:tc>
                  <a:txBody>
                    <a:bodyPr/>
                    <a:lstStyle/>
                    <a:p>
                      <a:pPr algn="ctr">
                        <a:spcAft>
                          <a:spcPts val="0"/>
                        </a:spcAft>
                      </a:pPr>
                      <a:r>
                        <a:rPr lang="es-ES" sz="2000" b="0" dirty="0" smtClean="0">
                          <a:effectLst/>
                        </a:rPr>
                        <a:t>Técnica Básica </a:t>
                      </a:r>
                      <a:r>
                        <a:rPr lang="es-ES" sz="2000" b="0" dirty="0">
                          <a:effectLst/>
                        </a:rPr>
                        <a:t>de Traducción</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endParaRPr lang="es-ES" sz="16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3414856449"/>
                  </a:ext>
                </a:extLst>
              </a:tr>
              <a:tr h="286558">
                <a:tc>
                  <a:txBody>
                    <a:bodyPr/>
                    <a:lstStyle/>
                    <a:p>
                      <a:pPr algn="ctr">
                        <a:spcAft>
                          <a:spcPts val="0"/>
                        </a:spcAft>
                      </a:pPr>
                      <a:r>
                        <a:rPr lang="es-ES" sz="2000" b="0" dirty="0" smtClean="0">
                          <a:effectLst/>
                        </a:rPr>
                        <a:t>Técnica </a:t>
                      </a:r>
                      <a:r>
                        <a:rPr lang="es-ES" sz="2000" b="0" dirty="0">
                          <a:effectLst/>
                        </a:rPr>
                        <a:t>Especialista</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a:effectLst/>
                        </a:rPr>
                        <a:t>2</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78648782"/>
                  </a:ext>
                </a:extLst>
              </a:tr>
              <a:tr h="286558">
                <a:tc>
                  <a:txBody>
                    <a:bodyPr/>
                    <a:lstStyle/>
                    <a:p>
                      <a:pPr algn="ctr">
                        <a:spcAft>
                          <a:spcPts val="0"/>
                        </a:spcAft>
                      </a:pPr>
                      <a:r>
                        <a:rPr lang="es-ES" sz="2000" b="0" dirty="0" smtClean="0">
                          <a:effectLst/>
                        </a:rPr>
                        <a:t>Técnica </a:t>
                      </a:r>
                      <a:r>
                        <a:rPr lang="es-ES" sz="2000" b="0" dirty="0" err="1">
                          <a:effectLst/>
                        </a:rPr>
                        <a:t>Med</a:t>
                      </a:r>
                      <a:r>
                        <a:rPr lang="es-ES" sz="2000" b="0" dirty="0">
                          <a:effectLst/>
                        </a:rPr>
                        <a:t>. de </a:t>
                      </a:r>
                      <a:r>
                        <a:rPr lang="es-ES" sz="2000" b="0" dirty="0" err="1">
                          <a:effectLst/>
                        </a:rPr>
                        <a:t>Gestion</a:t>
                      </a:r>
                      <a:r>
                        <a:rPr lang="es-ES" sz="2000" b="0" dirty="0">
                          <a:effectLst/>
                        </a:rPr>
                        <a:t> de la </a:t>
                      </a:r>
                      <a:r>
                        <a:rPr lang="es-ES" sz="2000" b="0" dirty="0" err="1">
                          <a:effectLst/>
                        </a:rPr>
                        <a:t>Investigac</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endParaRPr lang="es-ES" sz="16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3976319147"/>
                  </a:ext>
                </a:extLst>
              </a:tr>
              <a:tr h="286558">
                <a:tc>
                  <a:txBody>
                    <a:bodyPr/>
                    <a:lstStyle/>
                    <a:p>
                      <a:pPr algn="ctr">
                        <a:spcAft>
                          <a:spcPts val="0"/>
                        </a:spcAft>
                      </a:pPr>
                      <a:r>
                        <a:rPr lang="es-ES" sz="2000" b="0" dirty="0" smtClean="0">
                          <a:effectLst/>
                        </a:rPr>
                        <a:t>Técnica </a:t>
                      </a:r>
                      <a:r>
                        <a:rPr lang="es-ES" sz="2000" b="0" dirty="0">
                          <a:effectLst/>
                        </a:rPr>
                        <a:t>Superior </a:t>
                      </a:r>
                      <a:r>
                        <a:rPr lang="es-ES" sz="2000" b="0" dirty="0" smtClean="0">
                          <a:effectLst/>
                        </a:rPr>
                        <a:t>Jurídica</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endParaRPr lang="es-ES" sz="16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145841599"/>
                  </a:ext>
                </a:extLst>
              </a:tr>
              <a:tr h="286558">
                <a:tc>
                  <a:txBody>
                    <a:bodyPr/>
                    <a:lstStyle/>
                    <a:p>
                      <a:pPr algn="ctr">
                        <a:spcAft>
                          <a:spcPts val="0"/>
                        </a:spcAft>
                      </a:pPr>
                      <a:r>
                        <a:rPr lang="es-ES" sz="2000" b="0" dirty="0">
                          <a:effectLst/>
                        </a:rPr>
                        <a:t>Total general</a:t>
                      </a:r>
                      <a:endParaRPr lang="es-ES" sz="2000" b="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b="1" dirty="0">
                          <a:effectLst/>
                        </a:rPr>
                        <a:t>22</a:t>
                      </a:r>
                      <a:endParaRPr lang="es-ES" sz="20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856057211"/>
                  </a:ext>
                </a:extLst>
              </a:tr>
            </a:tbl>
          </a:graphicData>
        </a:graphic>
      </p:graphicFrame>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36399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B23EB41E-E3FA-4A1B-829D-5C9D97006293}" type="slidenum">
              <a:rPr lang="es-ES" smtClean="0"/>
              <a:pPr/>
              <a:t>38</a:t>
            </a:fld>
            <a:endParaRPr lang="es-ES"/>
          </a:p>
        </p:txBody>
      </p:sp>
      <p:sp>
        <p:nvSpPr>
          <p:cNvPr id="6" name="CuadroTexto 5"/>
          <p:cNvSpPr txBox="1"/>
          <p:nvPr/>
        </p:nvSpPr>
        <p:spPr>
          <a:xfrm>
            <a:off x="1593540" y="4046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r>
              <a:rPr lang="es-ES" sz="2000" dirty="0"/>
              <a:t>Real Decreto-ley 14/2021, de 6 de julio, de medidas urgentes para la reducción de la temporalidad en el empleo público</a:t>
            </a:r>
            <a:endParaRPr lang="es-ES" sz="5400" dirty="0"/>
          </a:p>
        </p:txBody>
      </p:sp>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2049824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39427961"/>
              </p:ext>
            </p:extLst>
          </p:nvPr>
        </p:nvGraphicFramePr>
        <p:xfrm>
          <a:off x="513158" y="1340768"/>
          <a:ext cx="8173642" cy="5207360"/>
        </p:xfrm>
        <a:graphic>
          <a:graphicData uri="http://schemas.openxmlformats.org/drawingml/2006/table">
            <a:tbl>
              <a:tblPr firstRow="1" firstCol="1" bandRow="1">
                <a:tableStyleId>{5DA37D80-6434-44D0-A028-1B22A696006F}</a:tableStyleId>
              </a:tblPr>
              <a:tblGrid>
                <a:gridCol w="2710357">
                  <a:extLst>
                    <a:ext uri="{9D8B030D-6E8A-4147-A177-3AD203B41FA5}">
                      <a16:colId xmlns:a16="http://schemas.microsoft.com/office/drawing/2014/main" val="3532522464"/>
                    </a:ext>
                  </a:extLst>
                </a:gridCol>
                <a:gridCol w="2752928">
                  <a:extLst>
                    <a:ext uri="{9D8B030D-6E8A-4147-A177-3AD203B41FA5}">
                      <a16:colId xmlns:a16="http://schemas.microsoft.com/office/drawing/2014/main" val="466143954"/>
                    </a:ext>
                  </a:extLst>
                </a:gridCol>
                <a:gridCol w="1787984">
                  <a:extLst>
                    <a:ext uri="{9D8B030D-6E8A-4147-A177-3AD203B41FA5}">
                      <a16:colId xmlns:a16="http://schemas.microsoft.com/office/drawing/2014/main" val="1568224573"/>
                    </a:ext>
                  </a:extLst>
                </a:gridCol>
                <a:gridCol w="922373">
                  <a:extLst>
                    <a:ext uri="{9D8B030D-6E8A-4147-A177-3AD203B41FA5}">
                      <a16:colId xmlns:a16="http://schemas.microsoft.com/office/drawing/2014/main" val="2315985599"/>
                    </a:ext>
                  </a:extLst>
                </a:gridCol>
              </a:tblGrid>
              <a:tr h="821945">
                <a:tc>
                  <a:txBody>
                    <a:bodyPr/>
                    <a:lstStyle/>
                    <a:p>
                      <a:pPr algn="ctr">
                        <a:spcAft>
                          <a:spcPts val="0"/>
                        </a:spcAft>
                      </a:pPr>
                      <a:r>
                        <a:rPr lang="es-ES" sz="1600" dirty="0">
                          <a:effectLst/>
                        </a:rPr>
                        <a:t>ESCALA</a:t>
                      </a:r>
                      <a:endParaRPr lang="es-ES" sz="1600" dirty="0">
                        <a:effectLst/>
                        <a:latin typeface="Calibri" panose="020F0502020204030204" pitchFamily="34" charset="0"/>
                        <a:ea typeface="Calibri" panose="020F0502020204030204" pitchFamily="34" charset="0"/>
                      </a:endParaRPr>
                    </a:p>
                  </a:txBody>
                  <a:tcPr marL="44450" marR="44450" marT="0" marB="0" anchor="b">
                    <a:solidFill>
                      <a:schemeClr val="accent2">
                        <a:lumMod val="60000"/>
                        <a:lumOff val="40000"/>
                      </a:schemeClr>
                    </a:solidFill>
                  </a:tcPr>
                </a:tc>
                <a:tc>
                  <a:txBody>
                    <a:bodyPr/>
                    <a:lstStyle/>
                    <a:p>
                      <a:pPr algn="ctr">
                        <a:spcAft>
                          <a:spcPts val="0"/>
                        </a:spcAft>
                      </a:pPr>
                      <a:r>
                        <a:rPr lang="es-ES" sz="1600" dirty="0">
                          <a:effectLst/>
                        </a:rPr>
                        <a:t>OFERTA DE EMPLEO ACUERDO DICIEMBRE 2021</a:t>
                      </a:r>
                      <a:endParaRPr lang="es-ES" sz="1600" dirty="0">
                        <a:effectLst/>
                        <a:latin typeface="Calibri" panose="020F0502020204030204" pitchFamily="34" charset="0"/>
                        <a:ea typeface="Calibri" panose="020F0502020204030204" pitchFamily="34" charset="0"/>
                      </a:endParaRPr>
                    </a:p>
                  </a:txBody>
                  <a:tcPr marL="44450" marR="44450" marT="0" marB="0" anchor="b">
                    <a:solidFill>
                      <a:schemeClr val="accent2">
                        <a:lumMod val="60000"/>
                        <a:lumOff val="40000"/>
                      </a:schemeClr>
                    </a:solidFill>
                  </a:tcPr>
                </a:tc>
                <a:tc>
                  <a:txBody>
                    <a:bodyPr/>
                    <a:lstStyle/>
                    <a:p>
                      <a:pPr algn="ctr">
                        <a:spcAft>
                          <a:spcPts val="0"/>
                        </a:spcAft>
                      </a:pPr>
                      <a:r>
                        <a:rPr lang="es-ES" sz="1600" dirty="0">
                          <a:effectLst/>
                        </a:rPr>
                        <a:t>OFERTA DE EMPLEO APROBADA MARZO 2021 ESTABILIZACIÓN</a:t>
                      </a:r>
                      <a:endParaRPr lang="es-ES" sz="1600" dirty="0">
                        <a:effectLst/>
                        <a:latin typeface="Calibri" panose="020F0502020204030204" pitchFamily="34" charset="0"/>
                        <a:ea typeface="Calibri" panose="020F0502020204030204" pitchFamily="34" charset="0"/>
                      </a:endParaRPr>
                    </a:p>
                  </a:txBody>
                  <a:tcPr marL="44450" marR="44450" marT="0" marB="0" anchor="b">
                    <a:solidFill>
                      <a:schemeClr val="accent2">
                        <a:lumMod val="60000"/>
                        <a:lumOff val="40000"/>
                      </a:schemeClr>
                    </a:solidFill>
                  </a:tcPr>
                </a:tc>
                <a:tc>
                  <a:txBody>
                    <a:bodyPr/>
                    <a:lstStyle/>
                    <a:p>
                      <a:pPr algn="ctr">
                        <a:spcAft>
                          <a:spcPts val="0"/>
                        </a:spcAft>
                      </a:pPr>
                      <a:r>
                        <a:rPr lang="es-ES" sz="1600" dirty="0">
                          <a:effectLst/>
                        </a:rPr>
                        <a:t>Total general</a:t>
                      </a:r>
                      <a:endParaRPr lang="es-ES" sz="1600" dirty="0">
                        <a:effectLst/>
                        <a:latin typeface="Calibri" panose="020F0502020204030204" pitchFamily="34" charset="0"/>
                        <a:ea typeface="Calibri" panose="020F0502020204030204" pitchFamily="34" charset="0"/>
                      </a:endParaRPr>
                    </a:p>
                  </a:txBody>
                  <a:tcPr marL="44450" marR="44450" marT="0" marB="0" anchor="b">
                    <a:solidFill>
                      <a:schemeClr val="accent2">
                        <a:lumMod val="60000"/>
                        <a:lumOff val="40000"/>
                      </a:schemeClr>
                    </a:solidFill>
                  </a:tcPr>
                </a:tc>
                <a:extLst>
                  <a:ext uri="{0D108BD9-81ED-4DB2-BD59-A6C34878D82A}">
                    <a16:rowId xmlns:a16="http://schemas.microsoft.com/office/drawing/2014/main" val="3608573970"/>
                  </a:ext>
                </a:extLst>
              </a:tr>
              <a:tr h="300964">
                <a:tc>
                  <a:txBody>
                    <a:bodyPr/>
                    <a:lstStyle/>
                    <a:p>
                      <a:pPr algn="ctr">
                        <a:spcAft>
                          <a:spcPts val="0"/>
                        </a:spcAft>
                      </a:pPr>
                      <a:r>
                        <a:rPr lang="es-ES" sz="1600">
                          <a:effectLst/>
                        </a:rPr>
                        <a:t>Auxiliar Administrativa</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39</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6</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45</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758335387"/>
                  </a:ext>
                </a:extLst>
              </a:tr>
              <a:tr h="300964">
                <a:tc>
                  <a:txBody>
                    <a:bodyPr/>
                    <a:lstStyle/>
                    <a:p>
                      <a:pPr algn="ctr">
                        <a:spcAft>
                          <a:spcPts val="0"/>
                        </a:spcAft>
                      </a:pPr>
                      <a:r>
                        <a:rPr lang="es-ES" sz="1600">
                          <a:effectLst/>
                        </a:rPr>
                        <a:t>Auxiliar de Bibliotecas</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3</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3</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6</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434165761"/>
                  </a:ext>
                </a:extLst>
              </a:tr>
              <a:tr h="300964">
                <a:tc>
                  <a:txBody>
                    <a:bodyPr/>
                    <a:lstStyle/>
                    <a:p>
                      <a:pPr algn="ctr">
                        <a:spcAft>
                          <a:spcPts val="0"/>
                        </a:spcAft>
                      </a:pPr>
                      <a:r>
                        <a:rPr lang="es-ES" sz="1600">
                          <a:effectLst/>
                        </a:rPr>
                        <a:t>Auxiliar Tecnica y de Laboratorios</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dirty="0">
                          <a:effectLst/>
                        </a:rPr>
                        <a:t>1</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2</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3</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802090986"/>
                  </a:ext>
                </a:extLst>
              </a:tr>
              <a:tr h="300964">
                <a:tc>
                  <a:txBody>
                    <a:bodyPr/>
                    <a:lstStyle/>
                    <a:p>
                      <a:pPr algn="ctr">
                        <a:spcAft>
                          <a:spcPts val="0"/>
                        </a:spcAft>
                      </a:pPr>
                      <a:r>
                        <a:rPr lang="es-ES" sz="1600" dirty="0" smtClean="0">
                          <a:effectLst/>
                        </a:rPr>
                        <a:t>Básica </a:t>
                      </a:r>
                      <a:r>
                        <a:rPr lang="es-ES" sz="1600" dirty="0">
                          <a:effectLst/>
                        </a:rPr>
                        <a:t>Administrativa</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endParaRPr lang="es-ES" sz="1200">
                        <a:effectLst/>
                        <a:latin typeface="Times New Roman" panose="02020603050405020304" pitchFamily="18" charset="0"/>
                      </a:endParaRPr>
                    </a:p>
                  </a:txBody>
                  <a:tcPr marL="44450" marR="44450" marT="0" marB="0" anchor="b"/>
                </a:tc>
                <a:tc>
                  <a:txBody>
                    <a:bodyPr/>
                    <a:lstStyle/>
                    <a:p>
                      <a:pPr algn="ctr">
                        <a:spcAft>
                          <a:spcPts val="0"/>
                        </a:spcAft>
                      </a:pPr>
                      <a:r>
                        <a:rPr lang="es-ES" sz="1600">
                          <a:effectLst/>
                        </a:rPr>
                        <a:t>1</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1</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08385362"/>
                  </a:ext>
                </a:extLst>
              </a:tr>
              <a:tr h="300964">
                <a:tc>
                  <a:txBody>
                    <a:bodyPr/>
                    <a:lstStyle/>
                    <a:p>
                      <a:pPr algn="ctr">
                        <a:spcAft>
                          <a:spcPts val="0"/>
                        </a:spcAft>
                      </a:pPr>
                      <a:r>
                        <a:rPr lang="es-ES" sz="1600" dirty="0" smtClean="0">
                          <a:effectLst/>
                        </a:rPr>
                        <a:t>Técnica Básica </a:t>
                      </a:r>
                      <a:r>
                        <a:rPr lang="es-ES" sz="1600" dirty="0">
                          <a:effectLst/>
                        </a:rPr>
                        <a:t>De </a:t>
                      </a:r>
                      <a:r>
                        <a:rPr lang="es-ES" sz="1600" dirty="0" smtClean="0">
                          <a:effectLst/>
                        </a:rPr>
                        <a:t>Comunicación</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10</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1</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11</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844920942"/>
                  </a:ext>
                </a:extLst>
              </a:tr>
              <a:tr h="300964">
                <a:tc>
                  <a:txBody>
                    <a:bodyPr/>
                    <a:lstStyle/>
                    <a:p>
                      <a:pPr algn="ctr">
                        <a:spcAft>
                          <a:spcPts val="0"/>
                        </a:spcAft>
                      </a:pPr>
                      <a:r>
                        <a:rPr lang="es-ES" sz="1600" dirty="0" smtClean="0">
                          <a:effectLst/>
                        </a:rPr>
                        <a:t>Técnica Básica </a:t>
                      </a:r>
                      <a:r>
                        <a:rPr lang="es-ES" sz="1600" dirty="0">
                          <a:effectLst/>
                        </a:rPr>
                        <a:t>de </a:t>
                      </a:r>
                      <a:r>
                        <a:rPr lang="es-ES" sz="1600" dirty="0" smtClean="0">
                          <a:effectLst/>
                        </a:rPr>
                        <a:t>Informática</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21</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dirty="0">
                          <a:effectLst/>
                        </a:rPr>
                        <a:t>6</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27</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23879234"/>
                  </a:ext>
                </a:extLst>
              </a:tr>
              <a:tr h="300964">
                <a:tc>
                  <a:txBody>
                    <a:bodyPr/>
                    <a:lstStyle/>
                    <a:p>
                      <a:pPr algn="ctr">
                        <a:spcAft>
                          <a:spcPts val="0"/>
                        </a:spcAft>
                      </a:pPr>
                      <a:r>
                        <a:rPr lang="es-ES" sz="1600" dirty="0" smtClean="0">
                          <a:effectLst/>
                        </a:rPr>
                        <a:t>Técnica Básica </a:t>
                      </a:r>
                      <a:r>
                        <a:rPr lang="es-ES" sz="1600" dirty="0">
                          <a:effectLst/>
                        </a:rPr>
                        <a:t>de Laboratorios</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8</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1</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9</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045005772"/>
                  </a:ext>
                </a:extLst>
              </a:tr>
              <a:tr h="300964">
                <a:tc>
                  <a:txBody>
                    <a:bodyPr/>
                    <a:lstStyle/>
                    <a:p>
                      <a:pPr algn="ctr">
                        <a:spcAft>
                          <a:spcPts val="0"/>
                        </a:spcAft>
                      </a:pPr>
                      <a:r>
                        <a:rPr lang="es-ES" sz="1600" dirty="0" smtClean="0">
                          <a:effectLst/>
                        </a:rPr>
                        <a:t>Técnica Básica </a:t>
                      </a:r>
                      <a:r>
                        <a:rPr lang="es-ES" sz="1600" dirty="0">
                          <a:effectLst/>
                        </a:rPr>
                        <a:t>de Traducción</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2</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endParaRPr lang="es-ES" sz="1200">
                        <a:effectLst/>
                        <a:latin typeface="Times New Roman" panose="02020603050405020304" pitchFamily="18" charset="0"/>
                      </a:endParaRPr>
                    </a:p>
                  </a:txBody>
                  <a:tcPr marL="44450" marR="44450" marT="0" marB="0" anchor="b"/>
                </a:tc>
                <a:tc>
                  <a:txBody>
                    <a:bodyPr/>
                    <a:lstStyle/>
                    <a:p>
                      <a:pPr algn="ctr">
                        <a:spcAft>
                          <a:spcPts val="0"/>
                        </a:spcAft>
                      </a:pPr>
                      <a:r>
                        <a:rPr lang="es-ES" sz="1600">
                          <a:effectLst/>
                        </a:rPr>
                        <a:t>2</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336627669"/>
                  </a:ext>
                </a:extLst>
              </a:tr>
              <a:tr h="300964">
                <a:tc>
                  <a:txBody>
                    <a:bodyPr/>
                    <a:lstStyle/>
                    <a:p>
                      <a:pPr algn="ctr">
                        <a:spcAft>
                          <a:spcPts val="0"/>
                        </a:spcAft>
                      </a:pPr>
                      <a:r>
                        <a:rPr lang="es-ES" sz="1600" dirty="0" smtClean="0">
                          <a:effectLst/>
                        </a:rPr>
                        <a:t>Técnica </a:t>
                      </a:r>
                      <a:r>
                        <a:rPr lang="es-ES" sz="1600" dirty="0">
                          <a:effectLst/>
                        </a:rPr>
                        <a:t>Especialista</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3</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2</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5</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619598821"/>
                  </a:ext>
                </a:extLst>
              </a:tr>
              <a:tr h="547964">
                <a:tc>
                  <a:txBody>
                    <a:bodyPr/>
                    <a:lstStyle/>
                    <a:p>
                      <a:pPr algn="ctr">
                        <a:spcAft>
                          <a:spcPts val="0"/>
                        </a:spcAft>
                      </a:pPr>
                      <a:r>
                        <a:rPr lang="es-ES" sz="1600" dirty="0" smtClean="0">
                          <a:effectLst/>
                        </a:rPr>
                        <a:t>Técnica </a:t>
                      </a:r>
                      <a:r>
                        <a:rPr lang="es-ES" sz="1600" dirty="0" err="1">
                          <a:effectLst/>
                        </a:rPr>
                        <a:t>Med</a:t>
                      </a:r>
                      <a:r>
                        <a:rPr lang="es-ES" sz="1600" dirty="0">
                          <a:effectLst/>
                        </a:rPr>
                        <a:t>. de </a:t>
                      </a:r>
                      <a:r>
                        <a:rPr lang="es-ES" sz="1600" dirty="0" smtClean="0">
                          <a:effectLst/>
                        </a:rPr>
                        <a:t>Gestión </a:t>
                      </a:r>
                      <a:r>
                        <a:rPr lang="es-ES" sz="1600" dirty="0">
                          <a:effectLst/>
                        </a:rPr>
                        <a:t>de la </a:t>
                      </a:r>
                      <a:r>
                        <a:rPr lang="es-ES" sz="1600" dirty="0" err="1">
                          <a:effectLst/>
                        </a:rPr>
                        <a:t>Investigac</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2</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endParaRPr lang="es-ES" sz="1200">
                        <a:effectLst/>
                        <a:latin typeface="Times New Roman" panose="02020603050405020304" pitchFamily="18" charset="0"/>
                      </a:endParaRPr>
                    </a:p>
                  </a:txBody>
                  <a:tcPr marL="44450" marR="44450" marT="0" marB="0" anchor="b"/>
                </a:tc>
                <a:tc>
                  <a:txBody>
                    <a:bodyPr/>
                    <a:lstStyle/>
                    <a:p>
                      <a:pPr algn="ctr">
                        <a:spcAft>
                          <a:spcPts val="0"/>
                        </a:spcAft>
                      </a:pPr>
                      <a:r>
                        <a:rPr lang="es-ES" sz="1600">
                          <a:effectLst/>
                        </a:rPr>
                        <a:t>2</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534999050"/>
                  </a:ext>
                </a:extLst>
              </a:tr>
              <a:tr h="300964">
                <a:tc>
                  <a:txBody>
                    <a:bodyPr/>
                    <a:lstStyle/>
                    <a:p>
                      <a:pPr algn="ctr">
                        <a:spcAft>
                          <a:spcPts val="0"/>
                        </a:spcAft>
                      </a:pPr>
                      <a:r>
                        <a:rPr lang="es-ES" sz="1600" dirty="0" smtClean="0">
                          <a:effectLst/>
                        </a:rPr>
                        <a:t>Técnica </a:t>
                      </a:r>
                      <a:r>
                        <a:rPr lang="es-ES" sz="1600" dirty="0">
                          <a:effectLst/>
                        </a:rPr>
                        <a:t>Superior </a:t>
                      </a:r>
                      <a:r>
                        <a:rPr lang="es-ES" sz="1600" dirty="0" smtClean="0">
                          <a:effectLst/>
                        </a:rPr>
                        <a:t>Jurídica</a:t>
                      </a:r>
                      <a:endParaRPr lang="es-ES" sz="16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a:effectLst/>
                        </a:rPr>
                        <a:t>1</a:t>
                      </a:r>
                      <a:endParaRPr lang="es-ES" sz="1600">
                        <a:effectLst/>
                        <a:latin typeface="Calibri" panose="020F0502020204030204" pitchFamily="34" charset="0"/>
                        <a:ea typeface="Calibri" panose="020F0502020204030204" pitchFamily="34" charset="0"/>
                      </a:endParaRPr>
                    </a:p>
                  </a:txBody>
                  <a:tcPr marL="44450" marR="44450" marT="0" marB="0" anchor="b"/>
                </a:tc>
                <a:tc>
                  <a:txBody>
                    <a:bodyPr/>
                    <a:lstStyle/>
                    <a:p>
                      <a:endParaRPr lang="es-ES" sz="1200">
                        <a:effectLst/>
                        <a:latin typeface="Times New Roman" panose="02020603050405020304" pitchFamily="18" charset="0"/>
                      </a:endParaRPr>
                    </a:p>
                  </a:txBody>
                  <a:tcPr marL="44450" marR="44450" marT="0" marB="0" anchor="b"/>
                </a:tc>
                <a:tc>
                  <a:txBody>
                    <a:bodyPr/>
                    <a:lstStyle/>
                    <a:p>
                      <a:pPr algn="ctr">
                        <a:spcAft>
                          <a:spcPts val="0"/>
                        </a:spcAft>
                      </a:pPr>
                      <a:r>
                        <a:rPr lang="es-ES" sz="1600">
                          <a:effectLst/>
                        </a:rPr>
                        <a:t>1</a:t>
                      </a:r>
                      <a:endParaRPr lang="es-ES" sz="16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033828315"/>
                  </a:ext>
                </a:extLst>
              </a:tr>
              <a:tr h="300964">
                <a:tc>
                  <a:txBody>
                    <a:bodyPr/>
                    <a:lstStyle/>
                    <a:p>
                      <a:pPr algn="ctr">
                        <a:spcAft>
                          <a:spcPts val="0"/>
                        </a:spcAft>
                      </a:pPr>
                      <a:r>
                        <a:rPr lang="es-ES" sz="1600" b="1" dirty="0">
                          <a:effectLst/>
                        </a:rPr>
                        <a:t>Total general</a:t>
                      </a:r>
                      <a:endParaRPr lang="es-ES" sz="1600" b="1"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b="1" dirty="0">
                          <a:effectLst/>
                        </a:rPr>
                        <a:t>90</a:t>
                      </a:r>
                      <a:endParaRPr lang="es-ES" sz="1600" b="1"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b="1" dirty="0">
                          <a:effectLst/>
                        </a:rPr>
                        <a:t>22</a:t>
                      </a:r>
                      <a:endParaRPr lang="es-ES" sz="1600" b="1"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1600" b="1" dirty="0">
                          <a:effectLst/>
                        </a:rPr>
                        <a:t>112</a:t>
                      </a:r>
                      <a:endParaRPr lang="es-ES" sz="1600" b="1"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645339549"/>
                  </a:ext>
                </a:extLst>
              </a:tr>
            </a:tbl>
          </a:graphicData>
        </a:graphic>
      </p:graphicFrame>
      <p:sp>
        <p:nvSpPr>
          <p:cNvPr id="5" name="CuadroTexto 4"/>
          <p:cNvSpPr txBox="1"/>
          <p:nvPr/>
        </p:nvSpPr>
        <p:spPr>
          <a:xfrm>
            <a:off x="1593540" y="4046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r>
              <a:rPr lang="es-ES" sz="2800" dirty="0"/>
              <a:t>OFERTA DE EMPLEO ESTABILIZACIÓN 2021</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68900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67544" y="3235589"/>
            <a:ext cx="7920880" cy="2585323"/>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5400" b="1" dirty="0" smtClean="0">
                <a:ln w="50800"/>
                <a:solidFill>
                  <a:schemeClr val="bg1">
                    <a:lumMod val="50000"/>
                  </a:schemeClr>
                </a:solidFill>
              </a:rPr>
              <a:t>Presupuesto </a:t>
            </a:r>
            <a:r>
              <a:rPr lang="es-ES" sz="5400" b="1" dirty="0">
                <a:ln w="50800"/>
                <a:solidFill>
                  <a:schemeClr val="bg1">
                    <a:lumMod val="50000"/>
                  </a:schemeClr>
                </a:solidFill>
              </a:rPr>
              <a:t>2022 : </a:t>
            </a:r>
            <a:r>
              <a:rPr lang="es-ES" sz="5400" b="1" dirty="0">
                <a:ln w="50800"/>
                <a:solidFill>
                  <a:schemeClr val="bg1">
                    <a:lumMod val="50000"/>
                  </a:schemeClr>
                </a:solidFill>
                <a:effectLst>
                  <a:outerShdw blurRad="38100" dist="38100" dir="2700000" algn="tl">
                    <a:srgbClr val="000000">
                      <a:alpha val="43137"/>
                    </a:srgbClr>
                  </a:outerShdw>
                </a:effectLst>
              </a:rPr>
              <a:t>Características</a:t>
            </a:r>
          </a:p>
          <a:p>
            <a:pPr algn="ctr"/>
            <a:r>
              <a:rPr lang="es-ES" sz="5400" b="1" dirty="0">
                <a:ln w="50800"/>
                <a:solidFill>
                  <a:schemeClr val="bg1">
                    <a:lumMod val="50000"/>
                  </a:schemeClr>
                </a:solidFill>
              </a:rPr>
              <a:t> </a:t>
            </a:r>
            <a:endParaRPr lang="es-ES" sz="5400" b="1" dirty="0">
              <a:ln w="50800"/>
              <a:solidFill>
                <a:schemeClr val="tx2">
                  <a:lumMod val="40000"/>
                  <a:lumOff val="60000"/>
                </a:schemeClr>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860" y="591465"/>
            <a:ext cx="2232248" cy="2632143"/>
          </a:xfrm>
          <a:prstGeom prst="rect">
            <a:avLst/>
          </a:prstGeom>
        </p:spPr>
      </p:pic>
      <p:sp>
        <p:nvSpPr>
          <p:cNvPr id="5" name="Rectángulo 4"/>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sp>
        <p:nvSpPr>
          <p:cNvPr id="4" name="Marcador de número de diapositiva 3"/>
          <p:cNvSpPr>
            <a:spLocks noGrp="1"/>
          </p:cNvSpPr>
          <p:nvPr>
            <p:ph type="sldNum" sz="quarter" idx="12"/>
          </p:nvPr>
        </p:nvSpPr>
        <p:spPr/>
        <p:txBody>
          <a:bodyPr/>
          <a:lstStyle/>
          <a:p>
            <a:pPr>
              <a:defRPr/>
            </a:pPr>
            <a:fld id="{38422515-F585-40FE-B4D1-E9273692928E}" type="slidenum">
              <a:rPr lang="es-ES" smtClean="0"/>
              <a:pPr>
                <a:defRPr/>
              </a:pPr>
              <a:t>4</a:t>
            </a:fld>
            <a:endParaRPr lang="es-ES"/>
          </a:p>
        </p:txBody>
      </p:sp>
      <p:sp>
        <p:nvSpPr>
          <p:cNvPr id="10" name="Marcador de número de diapositiva 8"/>
          <p:cNvSpPr txBox="1">
            <a:spLocks/>
          </p:cNvSpPr>
          <p:nvPr/>
        </p:nvSpPr>
        <p:spPr>
          <a:xfrm>
            <a:off x="29886" y="6165304"/>
            <a:ext cx="36565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4</a:t>
            </a:fld>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723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B23EB41E-E3FA-4A1B-829D-5C9D97006293}" type="slidenum">
              <a:rPr lang="es-ES" smtClean="0"/>
              <a:pPr/>
              <a:t>40</a:t>
            </a:fld>
            <a:endParaRPr lang="es-ES"/>
          </a:p>
        </p:txBody>
      </p:sp>
      <p:sp>
        <p:nvSpPr>
          <p:cNvPr id="6" name="CuadroTexto 5"/>
          <p:cNvSpPr txBox="1"/>
          <p:nvPr/>
        </p:nvSpPr>
        <p:spPr>
          <a:xfrm>
            <a:off x="1593540" y="404664"/>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r>
              <a:rPr lang="es-ES" sz="3600" dirty="0" smtClean="0"/>
              <a:t>PROCESOS DE ESTABILIZACIÓN</a:t>
            </a:r>
            <a:endParaRPr lang="es-ES" sz="3600" dirty="0"/>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194460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B23EB41E-E3FA-4A1B-829D-5C9D97006293}" type="slidenum">
              <a:rPr lang="es-ES" smtClean="0"/>
              <a:pPr/>
              <a:t>41</a:t>
            </a:fld>
            <a:endParaRPr lang="es-ES"/>
          </a:p>
        </p:txBody>
      </p:sp>
      <p:sp>
        <p:nvSpPr>
          <p:cNvPr id="6" name="CuadroTexto 5"/>
          <p:cNvSpPr txBox="1"/>
          <p:nvPr/>
        </p:nvSpPr>
        <p:spPr>
          <a:xfrm>
            <a:off x="1593540" y="332656"/>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r>
              <a:rPr lang="es-ES" sz="3600" dirty="0" smtClean="0"/>
              <a:t>PROCESOS DE ESTABILIZACIÓN</a:t>
            </a:r>
            <a:endParaRPr lang="es-ES" sz="3600" dirty="0"/>
          </a:p>
        </p:txBody>
      </p:sp>
      <p:sp>
        <p:nvSpPr>
          <p:cNvPr id="2" name="Marcador de contenido 1"/>
          <p:cNvSpPr>
            <a:spLocks noGrp="1"/>
          </p:cNvSpPr>
          <p:nvPr>
            <p:ph idx="1"/>
          </p:nvPr>
        </p:nvSpPr>
        <p:spPr/>
        <p:txBody>
          <a:bodyPr/>
          <a:lstStyle/>
          <a:p>
            <a:r>
              <a:rPr lang="es-ES" dirty="0" smtClean="0"/>
              <a:t>El sistema </a:t>
            </a:r>
            <a:r>
              <a:rPr lang="es-ES" dirty="0"/>
              <a:t>de selección será el de </a:t>
            </a:r>
            <a:r>
              <a:rPr lang="es-ES" b="1" dirty="0"/>
              <a:t>concurso-oposición,</a:t>
            </a:r>
            <a:r>
              <a:rPr lang="es-ES" dirty="0"/>
              <a:t> con una valoración en la fase de concurso de un cuarenta por ciento de la puntuación total, en la que se tendrá en cuenta mayoritariamente la experiencia en el cuerpo, escala, categoría o equivalente de que se trate </a:t>
            </a:r>
            <a:r>
              <a:rPr lang="es-ES" b="1" dirty="0"/>
              <a:t>pudiendo no ser eliminatorios los ejercicios en la fase de </a:t>
            </a:r>
            <a:r>
              <a:rPr lang="es-ES" b="1" dirty="0" smtClean="0"/>
              <a:t>oposición</a:t>
            </a:r>
            <a:r>
              <a:rPr lang="es-ES" dirty="0" smtClean="0"/>
              <a:t> </a:t>
            </a:r>
            <a:endParaRPr lang="es-ES"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Tree>
    <p:extLst>
      <p:ext uri="{BB962C8B-B14F-4D97-AF65-F5344CB8AC3E}">
        <p14:creationId xmlns:p14="http://schemas.microsoft.com/office/powerpoint/2010/main" val="24028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sz="3600" dirty="0"/>
              <a:t>Las Administraciones Públicas </a:t>
            </a:r>
            <a:r>
              <a:rPr lang="es-ES" sz="3600" b="1" u="sng" dirty="0">
                <a:solidFill>
                  <a:srgbClr val="FF0000"/>
                </a:solidFill>
              </a:rPr>
              <a:t>convocarán</a:t>
            </a:r>
            <a:r>
              <a:rPr lang="es-ES" sz="3600" dirty="0"/>
              <a:t>, con carácter excepcional </a:t>
            </a:r>
            <a:r>
              <a:rPr lang="es-ES" sz="3600" dirty="0" smtClean="0"/>
              <a:t>por </a:t>
            </a:r>
            <a:r>
              <a:rPr lang="es-ES" sz="3600" dirty="0"/>
              <a:t>el sistema de concurso, aquellas plazas </a:t>
            </a:r>
            <a:r>
              <a:rPr lang="es-ES" sz="3600" dirty="0" smtClean="0"/>
              <a:t>que hubieran estado ocupadas con </a:t>
            </a:r>
            <a:r>
              <a:rPr lang="es-ES" sz="3600" dirty="0"/>
              <a:t>carácter temporal de forma ininterrumpida con anterioridad a 1 de enero de 2016</a:t>
            </a:r>
            <a:r>
              <a:rPr lang="es-ES" sz="3600" dirty="0" smtClean="0"/>
              <a:t>.</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07" y="305396"/>
            <a:ext cx="841334" cy="992054"/>
          </a:xfrm>
          <a:prstGeom prst="rect">
            <a:avLst/>
          </a:prstGeom>
        </p:spPr>
      </p:pic>
      <p:sp>
        <p:nvSpPr>
          <p:cNvPr id="5" name="CuadroTexto 4"/>
          <p:cNvSpPr txBox="1"/>
          <p:nvPr/>
        </p:nvSpPr>
        <p:spPr>
          <a:xfrm>
            <a:off x="1593540" y="332656"/>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r>
              <a:rPr lang="es-ES" sz="3600" dirty="0" smtClean="0"/>
              <a:t>PROCESOS DE ESTABILIZACIÓN</a:t>
            </a:r>
            <a:endParaRPr lang="es-ES" sz="3600" dirty="0"/>
          </a:p>
        </p:txBody>
      </p:sp>
    </p:spTree>
    <p:extLst>
      <p:ext uri="{BB962C8B-B14F-4D97-AF65-F5344CB8AC3E}">
        <p14:creationId xmlns:p14="http://schemas.microsoft.com/office/powerpoint/2010/main" val="357120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467544" y="1684750"/>
          <a:ext cx="8114787" cy="4048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17107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4800" b="1" dirty="0" smtClean="0">
                <a:ln w="50800"/>
                <a:solidFill>
                  <a:schemeClr val="bg1">
                    <a:lumMod val="50000"/>
                  </a:schemeClr>
                </a:solidFill>
              </a:rPr>
              <a:t>LA APROBACIÓN DE LA OFERTA ADICIONAL DE ESTABILIZACIÓN CONLLEVA LA MODIFICACIÓN DE LAS OFERTAS POR TURNO LIBRE DE LAS ANUALIDADES 2019, 2020 Y 2021</a:t>
            </a:r>
            <a:endParaRPr lang="es-ES" sz="48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54154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941983480"/>
              </p:ext>
            </p:extLst>
          </p:nvPr>
        </p:nvGraphicFramePr>
        <p:xfrm>
          <a:off x="457200" y="1779752"/>
          <a:ext cx="8229600" cy="4353515"/>
        </p:xfrm>
        <a:graphic>
          <a:graphicData uri="http://schemas.openxmlformats.org/drawingml/2006/table">
            <a:tbl>
              <a:tblPr>
                <a:tableStyleId>{8A107856-5554-42FB-B03E-39F5DBC370BA}</a:tableStyleId>
              </a:tblPr>
              <a:tblGrid>
                <a:gridCol w="2530624">
                  <a:extLst>
                    <a:ext uri="{9D8B030D-6E8A-4147-A177-3AD203B41FA5}">
                      <a16:colId xmlns:a16="http://schemas.microsoft.com/office/drawing/2014/main" val="1076455356"/>
                    </a:ext>
                  </a:extLst>
                </a:gridCol>
                <a:gridCol w="1152128">
                  <a:extLst>
                    <a:ext uri="{9D8B030D-6E8A-4147-A177-3AD203B41FA5}">
                      <a16:colId xmlns:a16="http://schemas.microsoft.com/office/drawing/2014/main" val="506558962"/>
                    </a:ext>
                  </a:extLst>
                </a:gridCol>
                <a:gridCol w="1368152">
                  <a:extLst>
                    <a:ext uri="{9D8B030D-6E8A-4147-A177-3AD203B41FA5}">
                      <a16:colId xmlns:a16="http://schemas.microsoft.com/office/drawing/2014/main" val="3453494024"/>
                    </a:ext>
                  </a:extLst>
                </a:gridCol>
                <a:gridCol w="1440160">
                  <a:extLst>
                    <a:ext uri="{9D8B030D-6E8A-4147-A177-3AD203B41FA5}">
                      <a16:colId xmlns:a16="http://schemas.microsoft.com/office/drawing/2014/main" val="3857037202"/>
                    </a:ext>
                  </a:extLst>
                </a:gridCol>
                <a:gridCol w="1041112">
                  <a:extLst>
                    <a:ext uri="{9D8B030D-6E8A-4147-A177-3AD203B41FA5}">
                      <a16:colId xmlns:a16="http://schemas.microsoft.com/office/drawing/2014/main" val="2004366786"/>
                    </a:ext>
                  </a:extLst>
                </a:gridCol>
                <a:gridCol w="697424">
                  <a:extLst>
                    <a:ext uri="{9D8B030D-6E8A-4147-A177-3AD203B41FA5}">
                      <a16:colId xmlns:a16="http://schemas.microsoft.com/office/drawing/2014/main" val="564290894"/>
                    </a:ext>
                  </a:extLst>
                </a:gridCol>
              </a:tblGrid>
              <a:tr h="447428">
                <a:tc>
                  <a:txBody>
                    <a:bodyPr/>
                    <a:lstStyle/>
                    <a:p>
                      <a:pPr algn="ctr" fontAlgn="b"/>
                      <a:r>
                        <a:rPr lang="es-ES" sz="1400" b="1" u="none" strike="noStrike" dirty="0" smtClean="0">
                          <a:effectLst/>
                        </a:rPr>
                        <a:t>ESCALA</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OEP 2019 REPOSICIÓN</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OEP 2020 REPOSICIÓN 3 PLAZAS</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OEP 2020 REPOSICIÓN 30 PLAZAS</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OEP 2021 REPOSICIÓN</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Total general</a:t>
                      </a:r>
                      <a:endParaRPr lang="es-ES" sz="1400" b="1" i="0" u="none" strike="noStrike" dirty="0">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996672238"/>
                  </a:ext>
                </a:extLst>
              </a:tr>
              <a:tr h="252171">
                <a:tc>
                  <a:txBody>
                    <a:bodyPr/>
                    <a:lstStyle/>
                    <a:p>
                      <a:pPr algn="ctr" fontAlgn="b"/>
                      <a:r>
                        <a:rPr lang="es-ES" sz="1400" u="none" strike="noStrike" dirty="0">
                          <a:effectLst/>
                        </a:rPr>
                        <a:t>Auxiliar Administrativa</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2</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smtClean="0">
                          <a:effectLst/>
                        </a:rPr>
                        <a:t>13</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15</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2254469865"/>
                  </a:ext>
                </a:extLst>
              </a:tr>
              <a:tr h="252171">
                <a:tc>
                  <a:txBody>
                    <a:bodyPr/>
                    <a:lstStyle/>
                    <a:p>
                      <a:pPr algn="ctr" fontAlgn="b"/>
                      <a:r>
                        <a:rPr lang="es-ES" sz="1400" u="none" strike="noStrike" dirty="0">
                          <a:effectLst/>
                        </a:rPr>
                        <a:t>Auxiliar de Bibliotecas</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1</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2546237781"/>
                  </a:ext>
                </a:extLst>
              </a:tr>
              <a:tr h="252171">
                <a:tc>
                  <a:txBody>
                    <a:bodyPr/>
                    <a:lstStyle/>
                    <a:p>
                      <a:pPr algn="ctr" fontAlgn="b"/>
                      <a:r>
                        <a:rPr lang="es-ES" sz="1400" u="none" strike="noStrike" dirty="0">
                          <a:effectLst/>
                        </a:rPr>
                        <a:t>Auxiliar </a:t>
                      </a:r>
                      <a:r>
                        <a:rPr lang="es-ES" sz="1400" u="none" strike="noStrike" dirty="0" smtClean="0">
                          <a:effectLst/>
                        </a:rPr>
                        <a:t>Técnica </a:t>
                      </a:r>
                      <a:r>
                        <a:rPr lang="es-ES" sz="1400" u="none" strike="noStrike" dirty="0">
                          <a:effectLst/>
                        </a:rPr>
                        <a:t>y de Laboratorios</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4</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1</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7</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388605219"/>
                  </a:ext>
                </a:extLst>
              </a:tr>
              <a:tr h="252171">
                <a:tc>
                  <a:txBody>
                    <a:bodyPr/>
                    <a:lstStyle/>
                    <a:p>
                      <a:pPr algn="ctr" fontAlgn="b"/>
                      <a:r>
                        <a:rPr lang="es-ES" sz="1400" u="none" strike="noStrike" dirty="0" smtClean="0">
                          <a:effectLst/>
                        </a:rPr>
                        <a:t>Básica Deportiva</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490242048"/>
                  </a:ext>
                </a:extLst>
              </a:tr>
              <a:tr h="252171">
                <a:tc>
                  <a:txBody>
                    <a:bodyPr/>
                    <a:lstStyle/>
                    <a:p>
                      <a:pPr algn="ctr" fontAlgn="b"/>
                      <a:r>
                        <a:rPr lang="es-ES" sz="1400" u="none" strike="noStrike" dirty="0">
                          <a:effectLst/>
                        </a:rPr>
                        <a:t>Media de </a:t>
                      </a:r>
                      <a:r>
                        <a:rPr lang="es-ES" sz="1400" u="none" strike="noStrike" dirty="0" smtClean="0">
                          <a:effectLst/>
                        </a:rPr>
                        <a:t>Administración</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3</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3</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2650510656"/>
                  </a:ext>
                </a:extLst>
              </a:tr>
              <a:tr h="252171">
                <a:tc>
                  <a:txBody>
                    <a:bodyPr/>
                    <a:lstStyle/>
                    <a:p>
                      <a:pPr algn="ctr" fontAlgn="b"/>
                      <a:r>
                        <a:rPr lang="es-ES" sz="1400" u="none" strike="noStrike" dirty="0" smtClean="0">
                          <a:effectLst/>
                        </a:rPr>
                        <a:t>Técnica Básica </a:t>
                      </a:r>
                      <a:r>
                        <a:rPr lang="es-ES" sz="1400" u="none" strike="noStrike" dirty="0">
                          <a:effectLst/>
                        </a:rPr>
                        <a:t>De </a:t>
                      </a:r>
                      <a:r>
                        <a:rPr lang="es-ES" sz="1400" u="none" strike="noStrike" dirty="0" smtClean="0">
                          <a:effectLst/>
                        </a:rPr>
                        <a:t>Comunicación</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5</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5</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2322777144"/>
                  </a:ext>
                </a:extLst>
              </a:tr>
              <a:tr h="252171">
                <a:tc>
                  <a:txBody>
                    <a:bodyPr/>
                    <a:lstStyle/>
                    <a:p>
                      <a:pPr algn="ctr" fontAlgn="b"/>
                      <a:r>
                        <a:rPr lang="es-ES" sz="1400" u="none" strike="noStrike" dirty="0" smtClean="0">
                          <a:effectLst/>
                        </a:rPr>
                        <a:t>Técnica Básica </a:t>
                      </a:r>
                      <a:r>
                        <a:rPr lang="es-ES" sz="1400" u="none" strike="noStrike" dirty="0">
                          <a:effectLst/>
                        </a:rPr>
                        <a:t>de </a:t>
                      </a:r>
                      <a:r>
                        <a:rPr lang="es-ES" sz="1400" u="none" strike="noStrike" dirty="0" smtClean="0">
                          <a:effectLst/>
                        </a:rPr>
                        <a:t>Informática</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8</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1</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10</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2174036645"/>
                  </a:ext>
                </a:extLst>
              </a:tr>
              <a:tr h="252171">
                <a:tc>
                  <a:txBody>
                    <a:bodyPr/>
                    <a:lstStyle/>
                    <a:p>
                      <a:pPr algn="ctr" fontAlgn="b"/>
                      <a:r>
                        <a:rPr lang="es-ES" sz="1400" u="none" strike="noStrike" dirty="0" smtClean="0">
                          <a:effectLst/>
                        </a:rPr>
                        <a:t>Técnica Básica </a:t>
                      </a:r>
                      <a:r>
                        <a:rPr lang="es-ES" sz="1400" u="none" strike="noStrike" dirty="0">
                          <a:effectLst/>
                        </a:rPr>
                        <a:t>de Laboratorios</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2</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4</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4175709954"/>
                  </a:ext>
                </a:extLst>
              </a:tr>
              <a:tr h="252171">
                <a:tc>
                  <a:txBody>
                    <a:bodyPr/>
                    <a:lstStyle/>
                    <a:p>
                      <a:pPr algn="ctr" fontAlgn="b"/>
                      <a:r>
                        <a:rPr lang="es-ES" sz="1400" u="none" strike="noStrike" dirty="0" smtClean="0">
                          <a:effectLst/>
                        </a:rPr>
                        <a:t>Técnica </a:t>
                      </a:r>
                      <a:r>
                        <a:rPr lang="es-ES" sz="1400" u="none" strike="noStrike" dirty="0">
                          <a:effectLst/>
                        </a:rPr>
                        <a:t>Especialista</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2</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2</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3632768779"/>
                  </a:ext>
                </a:extLst>
              </a:tr>
              <a:tr h="252171">
                <a:tc>
                  <a:txBody>
                    <a:bodyPr/>
                    <a:lstStyle/>
                    <a:p>
                      <a:pPr algn="ctr" fontAlgn="b"/>
                      <a:r>
                        <a:rPr lang="es-ES" sz="1400" u="none" strike="noStrike" dirty="0" smtClean="0">
                          <a:effectLst/>
                        </a:rPr>
                        <a:t>Técnica </a:t>
                      </a:r>
                      <a:r>
                        <a:rPr lang="es-ES" sz="1400" u="none" strike="noStrike" dirty="0">
                          <a:effectLst/>
                        </a:rPr>
                        <a:t>Media De </a:t>
                      </a:r>
                      <a:r>
                        <a:rPr lang="es-ES" sz="1400" u="none" strike="noStrike" dirty="0" smtClean="0">
                          <a:effectLst/>
                        </a:rPr>
                        <a:t>Estadística</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3</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3</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4103426152"/>
                  </a:ext>
                </a:extLst>
              </a:tr>
              <a:tr h="252171">
                <a:tc>
                  <a:txBody>
                    <a:bodyPr/>
                    <a:lstStyle/>
                    <a:p>
                      <a:pPr algn="ctr" fontAlgn="b"/>
                      <a:r>
                        <a:rPr lang="es-ES" sz="1400" u="none" strike="noStrike" dirty="0" smtClean="0">
                          <a:effectLst/>
                        </a:rPr>
                        <a:t>Técnica Media De Gestión Deportiva</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1</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4246829642"/>
                  </a:ext>
                </a:extLst>
              </a:tr>
              <a:tr h="252171">
                <a:tc>
                  <a:txBody>
                    <a:bodyPr/>
                    <a:lstStyle/>
                    <a:p>
                      <a:pPr algn="ctr" fontAlgn="b"/>
                      <a:r>
                        <a:rPr lang="es-ES" sz="1400" u="none" strike="noStrike" dirty="0" smtClean="0">
                          <a:effectLst/>
                        </a:rPr>
                        <a:t>Técnica </a:t>
                      </a:r>
                      <a:r>
                        <a:rPr lang="es-ES" sz="1400" u="none" strike="noStrike" dirty="0">
                          <a:effectLst/>
                        </a:rPr>
                        <a:t>Superior de Laboratorios</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a:effectLst/>
                        </a:rPr>
                        <a:t>1</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594446602"/>
                  </a:ext>
                </a:extLst>
              </a:tr>
              <a:tr h="252171">
                <a:tc>
                  <a:txBody>
                    <a:bodyPr/>
                    <a:lstStyle/>
                    <a:p>
                      <a:pPr algn="ctr" fontAlgn="b"/>
                      <a:r>
                        <a:rPr lang="es-ES" sz="1400" u="none" strike="noStrike" dirty="0" smtClean="0">
                          <a:effectLst/>
                        </a:rPr>
                        <a:t>Técnica </a:t>
                      </a:r>
                      <a:r>
                        <a:rPr lang="es-ES" sz="1400" u="none" strike="noStrike" dirty="0">
                          <a:effectLst/>
                        </a:rPr>
                        <a:t>Superior </a:t>
                      </a:r>
                      <a:r>
                        <a:rPr lang="es-ES" sz="1400" u="none" strike="noStrike" dirty="0" smtClean="0">
                          <a:effectLst/>
                        </a:rPr>
                        <a:t>Jurídica</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a:effectLst/>
                        </a:rPr>
                        <a:t>2</a:t>
                      </a:r>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0" i="0" u="none" strike="noStrike" dirty="0" smtClean="0">
                          <a:solidFill>
                            <a:srgbClr val="000000"/>
                          </a:solidFill>
                          <a:effectLst/>
                          <a:latin typeface="Calibri" panose="020F0502020204030204" pitchFamily="34" charset="0"/>
                        </a:rPr>
                        <a:t>2</a:t>
                      </a:r>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endParaRPr lang="es-ES" sz="1400" b="0"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u="none" strike="noStrike" dirty="0" smtClean="0">
                          <a:effectLst/>
                        </a:rPr>
                        <a:t>4</a:t>
                      </a:r>
                      <a:endParaRPr lang="es-ES" sz="1400" b="0" i="0" u="none" strike="noStrike" dirty="0">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1289258663"/>
                  </a:ext>
                </a:extLst>
              </a:tr>
              <a:tr h="252171">
                <a:tc>
                  <a:txBody>
                    <a:bodyPr/>
                    <a:lstStyle/>
                    <a:p>
                      <a:pPr algn="ctr" fontAlgn="b"/>
                      <a:r>
                        <a:rPr lang="es-ES" sz="1400" b="1" u="none" strike="noStrike" dirty="0">
                          <a:effectLst/>
                        </a:rPr>
                        <a:t>Total general</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26</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3</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smtClean="0">
                          <a:effectLst/>
                        </a:rPr>
                        <a:t>27</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1</a:t>
                      </a:r>
                      <a:endParaRPr lang="es-ES" sz="1400" b="1" i="0" u="none" strike="noStrike" dirty="0">
                        <a:solidFill>
                          <a:srgbClr val="000000"/>
                        </a:solidFill>
                        <a:effectLst/>
                        <a:latin typeface="Calibri" panose="020F0502020204030204" pitchFamily="34" charset="0"/>
                      </a:endParaRPr>
                    </a:p>
                  </a:txBody>
                  <a:tcPr marL="4246" marR="4246" marT="4246" marB="0" anchor="b"/>
                </a:tc>
                <a:tc>
                  <a:txBody>
                    <a:bodyPr/>
                    <a:lstStyle/>
                    <a:p>
                      <a:pPr algn="ctr" fontAlgn="b"/>
                      <a:r>
                        <a:rPr lang="es-ES" sz="1400" b="1" u="none" strike="noStrike" dirty="0">
                          <a:effectLst/>
                        </a:rPr>
                        <a:t>57</a:t>
                      </a:r>
                      <a:endParaRPr lang="es-ES" sz="1400" b="1" i="0" u="none" strike="noStrike" dirty="0">
                        <a:solidFill>
                          <a:srgbClr val="000000"/>
                        </a:solidFill>
                        <a:effectLst/>
                        <a:latin typeface="Calibri" panose="020F0502020204030204" pitchFamily="34" charset="0"/>
                      </a:endParaRPr>
                    </a:p>
                  </a:txBody>
                  <a:tcPr marL="4246" marR="4246" marT="4246" marB="0" anchor="b"/>
                </a:tc>
                <a:extLst>
                  <a:ext uri="{0D108BD9-81ED-4DB2-BD59-A6C34878D82A}">
                    <a16:rowId xmlns:a16="http://schemas.microsoft.com/office/drawing/2014/main" val="1763525017"/>
                  </a:ext>
                </a:extLst>
              </a:tr>
            </a:tbl>
          </a:graphicData>
        </a:graphic>
      </p:graphicFrame>
      <p:sp>
        <p:nvSpPr>
          <p:cNvPr id="9" name="CuadroTexto 8"/>
          <p:cNvSpPr txBox="1"/>
          <p:nvPr/>
        </p:nvSpPr>
        <p:spPr>
          <a:xfrm>
            <a:off x="1563121" y="692696"/>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lgn="ctr"/>
            <a:r>
              <a:rPr lang="es-ES" sz="3600" dirty="0" smtClean="0"/>
              <a:t>NUEVA OFERTA DE EMPLEO TURNO LIBRE</a:t>
            </a:r>
            <a:r>
              <a:rPr lang="es-ES" sz="1400" dirty="0" smtClean="0"/>
              <a:t> </a:t>
            </a:r>
            <a:r>
              <a:rPr lang="es-ES" sz="1600" dirty="0" smtClean="0"/>
              <a:t>a aprobar en el primer trimestre de 2022</a:t>
            </a:r>
            <a:endParaRPr lang="es-ES" sz="3600" dirty="0"/>
          </a:p>
        </p:txBody>
      </p:sp>
    </p:spTree>
    <p:extLst>
      <p:ext uri="{BB962C8B-B14F-4D97-AF65-F5344CB8AC3E}">
        <p14:creationId xmlns:p14="http://schemas.microsoft.com/office/powerpoint/2010/main" val="413138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459341117"/>
              </p:ext>
            </p:extLst>
          </p:nvPr>
        </p:nvGraphicFramePr>
        <p:xfrm>
          <a:off x="457200" y="1679354"/>
          <a:ext cx="3754760" cy="3774825"/>
        </p:xfrm>
        <a:graphic>
          <a:graphicData uri="http://schemas.openxmlformats.org/drawingml/2006/table">
            <a:tbl>
              <a:tblPr>
                <a:tableStyleId>{5DA37D80-6434-44D0-A028-1B22A696006F}</a:tableStyleId>
              </a:tblPr>
              <a:tblGrid>
                <a:gridCol w="2746648">
                  <a:extLst>
                    <a:ext uri="{9D8B030D-6E8A-4147-A177-3AD203B41FA5}">
                      <a16:colId xmlns:a16="http://schemas.microsoft.com/office/drawing/2014/main" val="298152578"/>
                    </a:ext>
                  </a:extLst>
                </a:gridCol>
                <a:gridCol w="1008112">
                  <a:extLst>
                    <a:ext uri="{9D8B030D-6E8A-4147-A177-3AD203B41FA5}">
                      <a16:colId xmlns:a16="http://schemas.microsoft.com/office/drawing/2014/main" val="3450485524"/>
                    </a:ext>
                  </a:extLst>
                </a:gridCol>
              </a:tblGrid>
              <a:tr h="318595">
                <a:tc>
                  <a:txBody>
                    <a:bodyPr/>
                    <a:lstStyle/>
                    <a:p>
                      <a:pPr algn="ctr" fontAlgn="b"/>
                      <a:r>
                        <a:rPr lang="es-ES" sz="1200" u="none" strike="noStrike" dirty="0" smtClean="0">
                          <a:effectLst/>
                        </a:rPr>
                        <a:t>ESCALAS</a:t>
                      </a:r>
                      <a:endParaRPr lang="es-ES" sz="1200" b="1"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a:effectLst/>
                        </a:rPr>
                        <a:t>Total general</a:t>
                      </a:r>
                      <a:endParaRPr lang="es-ES" sz="1200" b="1" i="0" u="none" strike="noStrike">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896568114"/>
                  </a:ext>
                </a:extLst>
              </a:tr>
              <a:tr h="190603">
                <a:tc>
                  <a:txBody>
                    <a:bodyPr/>
                    <a:lstStyle/>
                    <a:p>
                      <a:pPr algn="ctr" fontAlgn="b"/>
                      <a:r>
                        <a:rPr lang="es-ES" sz="1200" u="none" strike="noStrike" dirty="0">
                          <a:effectLst/>
                        </a:rPr>
                        <a:t>Auxiliar Administrativa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smtClean="0">
                          <a:effectLst/>
                        </a:rPr>
                        <a:t>60</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751475948"/>
                  </a:ext>
                </a:extLst>
              </a:tr>
              <a:tr h="190603">
                <a:tc>
                  <a:txBody>
                    <a:bodyPr/>
                    <a:lstStyle/>
                    <a:p>
                      <a:pPr algn="ctr" fontAlgn="b"/>
                      <a:r>
                        <a:rPr lang="es-ES" sz="1200" u="none" strike="noStrike">
                          <a:effectLst/>
                        </a:rPr>
                        <a:t>Auxiliar de Bibliotecas</a:t>
                      </a:r>
                      <a:endParaRPr lang="es-ES" sz="1200" b="0" i="0" u="none" strike="noStrike">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7</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784928071"/>
                  </a:ext>
                </a:extLst>
              </a:tr>
              <a:tr h="190603">
                <a:tc>
                  <a:txBody>
                    <a:bodyPr/>
                    <a:lstStyle/>
                    <a:p>
                      <a:pPr algn="ctr" fontAlgn="b"/>
                      <a:r>
                        <a:rPr lang="es-ES" sz="1200" u="none" strike="noStrike" dirty="0">
                          <a:effectLst/>
                        </a:rPr>
                        <a:t>Auxiliar </a:t>
                      </a:r>
                      <a:r>
                        <a:rPr lang="es-ES" sz="1200" u="none" strike="noStrike" dirty="0" smtClean="0">
                          <a:effectLst/>
                        </a:rPr>
                        <a:t>Técnica </a:t>
                      </a:r>
                      <a:r>
                        <a:rPr lang="es-ES" sz="1200" u="none" strike="noStrike" dirty="0">
                          <a:effectLst/>
                        </a:rPr>
                        <a:t>y de Laboratorios</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10</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2184330576"/>
                  </a:ext>
                </a:extLst>
              </a:tr>
              <a:tr h="190603">
                <a:tc>
                  <a:txBody>
                    <a:bodyPr/>
                    <a:lstStyle/>
                    <a:p>
                      <a:pPr algn="ctr" fontAlgn="b"/>
                      <a:r>
                        <a:rPr lang="es-ES" sz="1200" u="none" strike="noStrike" dirty="0" smtClean="0">
                          <a:effectLst/>
                        </a:rPr>
                        <a:t>Básica </a:t>
                      </a:r>
                      <a:r>
                        <a:rPr lang="es-ES" sz="1200" u="none" strike="noStrike" dirty="0">
                          <a:effectLst/>
                        </a:rPr>
                        <a:t>Administrativa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1</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3702362596"/>
                  </a:ext>
                </a:extLst>
              </a:tr>
              <a:tr h="190603">
                <a:tc>
                  <a:txBody>
                    <a:bodyPr/>
                    <a:lstStyle/>
                    <a:p>
                      <a:pPr algn="ctr" fontAlgn="b"/>
                      <a:r>
                        <a:rPr lang="es-ES" sz="1200" u="none" strike="noStrike" dirty="0">
                          <a:effectLst/>
                        </a:rPr>
                        <a:t>B</a:t>
                      </a:r>
                      <a:r>
                        <a:rPr lang="es-ES" sz="1200" u="none" strike="noStrike" dirty="0" smtClean="0">
                          <a:effectLst/>
                        </a:rPr>
                        <a:t>ásica </a:t>
                      </a:r>
                      <a:r>
                        <a:rPr lang="es-ES" sz="1200" u="none" strike="noStrike" dirty="0">
                          <a:effectLst/>
                        </a:rPr>
                        <a:t>deportiva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1</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1557807511"/>
                  </a:ext>
                </a:extLst>
              </a:tr>
              <a:tr h="190603">
                <a:tc>
                  <a:txBody>
                    <a:bodyPr/>
                    <a:lstStyle/>
                    <a:p>
                      <a:pPr algn="ctr" fontAlgn="b"/>
                      <a:r>
                        <a:rPr lang="es-ES" sz="1200" u="none" strike="noStrike" dirty="0">
                          <a:effectLst/>
                        </a:rPr>
                        <a:t>Media de </a:t>
                      </a:r>
                      <a:r>
                        <a:rPr lang="es-ES" sz="1200" u="none" strike="noStrike" dirty="0" smtClean="0">
                          <a:effectLst/>
                        </a:rPr>
                        <a:t>Administración</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3</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3044565545"/>
                  </a:ext>
                </a:extLst>
              </a:tr>
              <a:tr h="190603">
                <a:tc>
                  <a:txBody>
                    <a:bodyPr/>
                    <a:lstStyle/>
                    <a:p>
                      <a:pPr algn="ctr" fontAlgn="b"/>
                      <a:r>
                        <a:rPr lang="es-ES" sz="1200" u="none" strike="noStrike" dirty="0" smtClean="0">
                          <a:effectLst/>
                        </a:rPr>
                        <a:t>Técnica Básica </a:t>
                      </a:r>
                      <a:r>
                        <a:rPr lang="es-ES" sz="1200" u="none" strike="noStrike" dirty="0">
                          <a:effectLst/>
                        </a:rPr>
                        <a:t>De </a:t>
                      </a:r>
                      <a:r>
                        <a:rPr lang="es-ES" sz="1200" u="none" strike="noStrike" dirty="0" smtClean="0">
                          <a:effectLst/>
                        </a:rPr>
                        <a:t>Comunicación</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16</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2788305494"/>
                  </a:ext>
                </a:extLst>
              </a:tr>
              <a:tr h="190603">
                <a:tc>
                  <a:txBody>
                    <a:bodyPr/>
                    <a:lstStyle/>
                    <a:p>
                      <a:pPr algn="ctr" fontAlgn="b"/>
                      <a:r>
                        <a:rPr lang="es-ES" sz="1200" u="none" strike="noStrike" dirty="0" smtClean="0">
                          <a:effectLst/>
                        </a:rPr>
                        <a:t>Técnica Básica </a:t>
                      </a:r>
                      <a:r>
                        <a:rPr lang="es-ES" sz="1200" u="none" strike="noStrike" dirty="0">
                          <a:effectLst/>
                        </a:rPr>
                        <a:t>de </a:t>
                      </a:r>
                      <a:r>
                        <a:rPr lang="es-ES" sz="1200" u="none" strike="noStrike" dirty="0" smtClean="0">
                          <a:effectLst/>
                        </a:rPr>
                        <a:t>Informática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37</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115011857"/>
                  </a:ext>
                </a:extLst>
              </a:tr>
              <a:tr h="190603">
                <a:tc>
                  <a:txBody>
                    <a:bodyPr/>
                    <a:lstStyle/>
                    <a:p>
                      <a:pPr algn="ctr" fontAlgn="b"/>
                      <a:r>
                        <a:rPr lang="es-ES" sz="1200" u="none" strike="noStrike" dirty="0" smtClean="0">
                          <a:effectLst/>
                        </a:rPr>
                        <a:t>Técnica Básica </a:t>
                      </a:r>
                      <a:r>
                        <a:rPr lang="es-ES" sz="1200" u="none" strike="noStrike" dirty="0">
                          <a:effectLst/>
                        </a:rPr>
                        <a:t>de Laboratorios</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13</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3024654585"/>
                  </a:ext>
                </a:extLst>
              </a:tr>
              <a:tr h="190603">
                <a:tc>
                  <a:txBody>
                    <a:bodyPr/>
                    <a:lstStyle/>
                    <a:p>
                      <a:pPr algn="ctr" fontAlgn="b"/>
                      <a:r>
                        <a:rPr lang="es-ES" sz="1200" u="none" strike="noStrike" dirty="0" smtClean="0">
                          <a:effectLst/>
                        </a:rPr>
                        <a:t>Técnica Básica </a:t>
                      </a:r>
                      <a:r>
                        <a:rPr lang="es-ES" sz="1200" u="none" strike="noStrike" dirty="0">
                          <a:effectLst/>
                        </a:rPr>
                        <a:t>de Traducción</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2</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2222939261"/>
                  </a:ext>
                </a:extLst>
              </a:tr>
              <a:tr h="190603">
                <a:tc>
                  <a:txBody>
                    <a:bodyPr/>
                    <a:lstStyle/>
                    <a:p>
                      <a:pPr algn="ctr" fontAlgn="b"/>
                      <a:r>
                        <a:rPr lang="es-ES" sz="1200" u="none" strike="noStrike" dirty="0" smtClean="0">
                          <a:effectLst/>
                        </a:rPr>
                        <a:t>Técnica </a:t>
                      </a:r>
                      <a:r>
                        <a:rPr lang="es-ES" sz="1200" u="none" strike="noStrike" dirty="0">
                          <a:effectLst/>
                        </a:rPr>
                        <a:t>Especialista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7</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4169855761"/>
                  </a:ext>
                </a:extLst>
              </a:tr>
              <a:tr h="190603">
                <a:tc>
                  <a:txBody>
                    <a:bodyPr/>
                    <a:lstStyle/>
                    <a:p>
                      <a:pPr algn="ctr" fontAlgn="b"/>
                      <a:r>
                        <a:rPr lang="es-ES" sz="1200" u="none" strike="noStrike" dirty="0" smtClean="0">
                          <a:effectLst/>
                        </a:rPr>
                        <a:t>Técnica </a:t>
                      </a:r>
                      <a:r>
                        <a:rPr lang="es-ES" sz="1200" u="none" strike="noStrike" dirty="0" err="1">
                          <a:effectLst/>
                        </a:rPr>
                        <a:t>Med</a:t>
                      </a:r>
                      <a:r>
                        <a:rPr lang="es-ES" sz="1200" u="none" strike="noStrike" dirty="0">
                          <a:effectLst/>
                        </a:rPr>
                        <a:t>. de </a:t>
                      </a:r>
                      <a:r>
                        <a:rPr lang="es-ES" sz="1200" u="none" strike="noStrike" dirty="0" smtClean="0">
                          <a:effectLst/>
                        </a:rPr>
                        <a:t>Gestión </a:t>
                      </a:r>
                      <a:r>
                        <a:rPr lang="es-ES" sz="1200" u="none" strike="noStrike" dirty="0">
                          <a:effectLst/>
                        </a:rPr>
                        <a:t>de la </a:t>
                      </a:r>
                      <a:r>
                        <a:rPr lang="es-ES" sz="1200" u="none" strike="noStrike" dirty="0" err="1">
                          <a:effectLst/>
                        </a:rPr>
                        <a:t>Investigac</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2</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1469679342"/>
                  </a:ext>
                </a:extLst>
              </a:tr>
              <a:tr h="190603">
                <a:tc>
                  <a:txBody>
                    <a:bodyPr/>
                    <a:lstStyle/>
                    <a:p>
                      <a:pPr algn="ctr" fontAlgn="b"/>
                      <a:r>
                        <a:rPr lang="es-ES" sz="1200" u="none" strike="noStrike" dirty="0" smtClean="0">
                          <a:effectLst/>
                        </a:rPr>
                        <a:t>Técnica </a:t>
                      </a:r>
                      <a:r>
                        <a:rPr lang="es-ES" sz="1200" u="none" strike="noStrike" dirty="0">
                          <a:effectLst/>
                        </a:rPr>
                        <a:t>Media De </a:t>
                      </a:r>
                      <a:r>
                        <a:rPr lang="es-ES" sz="1200" u="none" strike="noStrike" dirty="0" smtClean="0">
                          <a:effectLst/>
                        </a:rPr>
                        <a:t>Estadística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3</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840654405"/>
                  </a:ext>
                </a:extLst>
              </a:tr>
              <a:tr h="190603">
                <a:tc>
                  <a:txBody>
                    <a:bodyPr/>
                    <a:lstStyle/>
                    <a:p>
                      <a:pPr algn="ctr" fontAlgn="b"/>
                      <a:r>
                        <a:rPr lang="es-ES" sz="1200" u="none" strike="noStrike" dirty="0" smtClean="0">
                          <a:effectLst/>
                        </a:rPr>
                        <a:t>Técnica </a:t>
                      </a:r>
                      <a:r>
                        <a:rPr lang="es-ES" sz="1200" u="none" strike="noStrike" dirty="0">
                          <a:effectLst/>
                        </a:rPr>
                        <a:t>media de </a:t>
                      </a:r>
                      <a:r>
                        <a:rPr lang="es-ES" sz="1200" u="none" strike="noStrike" dirty="0" smtClean="0">
                          <a:effectLst/>
                        </a:rPr>
                        <a:t>gestión </a:t>
                      </a:r>
                      <a:r>
                        <a:rPr lang="es-ES" sz="1200" u="none" strike="noStrike" dirty="0">
                          <a:effectLst/>
                        </a:rPr>
                        <a:t>deportiva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a:effectLst/>
                        </a:rPr>
                        <a:t>1</a:t>
                      </a:r>
                      <a:endParaRPr lang="es-ES" sz="1200" b="0" i="0" u="none" strike="noStrike">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45805799"/>
                  </a:ext>
                </a:extLst>
              </a:tr>
              <a:tr h="190603">
                <a:tc>
                  <a:txBody>
                    <a:bodyPr/>
                    <a:lstStyle/>
                    <a:p>
                      <a:pPr algn="ctr" fontAlgn="b"/>
                      <a:r>
                        <a:rPr lang="es-ES" sz="1200" u="none" strike="noStrike" dirty="0" smtClean="0">
                          <a:effectLst/>
                        </a:rPr>
                        <a:t>Técnica </a:t>
                      </a:r>
                      <a:r>
                        <a:rPr lang="es-ES" sz="1200" u="none" strike="noStrike" dirty="0">
                          <a:effectLst/>
                        </a:rPr>
                        <a:t>Superior de Laboratorios</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1</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1267989129"/>
                  </a:ext>
                </a:extLst>
              </a:tr>
              <a:tr h="190603">
                <a:tc>
                  <a:txBody>
                    <a:bodyPr/>
                    <a:lstStyle/>
                    <a:p>
                      <a:pPr algn="ctr" fontAlgn="b"/>
                      <a:r>
                        <a:rPr lang="es-ES" sz="1200" u="none" strike="noStrike" dirty="0" smtClean="0">
                          <a:effectLst/>
                        </a:rPr>
                        <a:t>Técnica </a:t>
                      </a:r>
                      <a:r>
                        <a:rPr lang="es-ES" sz="1200" u="none" strike="noStrike" dirty="0">
                          <a:effectLst/>
                        </a:rPr>
                        <a:t>Superior </a:t>
                      </a:r>
                      <a:r>
                        <a:rPr lang="es-ES" sz="1200" u="none" strike="noStrike" dirty="0" smtClean="0">
                          <a:effectLst/>
                        </a:rPr>
                        <a:t>Jurídica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3</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4182193092"/>
                  </a:ext>
                </a:extLst>
              </a:tr>
              <a:tr h="190603">
                <a:tc>
                  <a:txBody>
                    <a:bodyPr/>
                    <a:lstStyle/>
                    <a:p>
                      <a:pPr algn="ctr" fontAlgn="b"/>
                      <a:r>
                        <a:rPr lang="es-ES" sz="1200" u="none" strike="noStrike" dirty="0" smtClean="0">
                          <a:effectLst/>
                        </a:rPr>
                        <a:t>Técnica </a:t>
                      </a:r>
                      <a:r>
                        <a:rPr lang="es-ES" sz="1200" u="none" strike="noStrike" dirty="0">
                          <a:effectLst/>
                        </a:rPr>
                        <a:t>Superior Jurídica</a:t>
                      </a:r>
                      <a:endParaRPr lang="es-ES" sz="1200" b="0" i="0" u="none" strike="noStrike" dirty="0">
                        <a:solidFill>
                          <a:srgbClr val="000000"/>
                        </a:solidFill>
                        <a:effectLst/>
                        <a:latin typeface="Calibri" panose="020F0502020204030204" pitchFamily="34" charset="0"/>
                      </a:endParaRPr>
                    </a:p>
                  </a:txBody>
                  <a:tcPr marL="2619" marR="2619" marT="2619" marB="0" anchor="b"/>
                </a:tc>
                <a:tc>
                  <a:txBody>
                    <a:bodyPr/>
                    <a:lstStyle/>
                    <a:p>
                      <a:pPr algn="ctr" fontAlgn="b"/>
                      <a:r>
                        <a:rPr lang="es-ES" sz="1200" u="none" strike="noStrike" dirty="0">
                          <a:effectLst/>
                        </a:rPr>
                        <a:t>2</a:t>
                      </a:r>
                      <a:endParaRPr lang="es-ES" sz="1200" b="0"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324491495"/>
                  </a:ext>
                </a:extLst>
              </a:tr>
              <a:tr h="190603">
                <a:tc>
                  <a:txBody>
                    <a:bodyPr/>
                    <a:lstStyle/>
                    <a:p>
                      <a:pPr algn="ctr" fontAlgn="b"/>
                      <a:r>
                        <a:rPr lang="es-ES" sz="1400" b="1" u="none" strike="noStrike">
                          <a:effectLst/>
                        </a:rPr>
                        <a:t>Total general</a:t>
                      </a:r>
                      <a:endParaRPr lang="es-ES" sz="1400" b="1" i="0" u="none" strike="noStrike">
                        <a:solidFill>
                          <a:srgbClr val="000000"/>
                        </a:solidFill>
                        <a:effectLst/>
                        <a:latin typeface="Calibri" panose="020F0502020204030204" pitchFamily="34" charset="0"/>
                      </a:endParaRPr>
                    </a:p>
                  </a:txBody>
                  <a:tcPr marL="2619" marR="2619" marT="2619" marB="0" anchor="b"/>
                </a:tc>
                <a:tc>
                  <a:txBody>
                    <a:bodyPr/>
                    <a:lstStyle/>
                    <a:p>
                      <a:pPr algn="ctr" fontAlgn="b"/>
                      <a:r>
                        <a:rPr lang="es-ES" sz="1400" b="1" u="none" strike="noStrike" dirty="0" smtClean="0">
                          <a:effectLst/>
                        </a:rPr>
                        <a:t>169</a:t>
                      </a:r>
                      <a:endParaRPr lang="es-ES" sz="1400" b="1" i="0" u="none" strike="noStrike" dirty="0">
                        <a:solidFill>
                          <a:srgbClr val="000000"/>
                        </a:solidFill>
                        <a:effectLst/>
                        <a:latin typeface="Calibri" panose="020F0502020204030204" pitchFamily="34" charset="0"/>
                      </a:endParaRPr>
                    </a:p>
                  </a:txBody>
                  <a:tcPr marL="2619" marR="2619" marT="2619" marB="0" anchor="b"/>
                </a:tc>
                <a:extLst>
                  <a:ext uri="{0D108BD9-81ED-4DB2-BD59-A6C34878D82A}">
                    <a16:rowId xmlns:a16="http://schemas.microsoft.com/office/drawing/2014/main" val="3731034364"/>
                  </a:ext>
                </a:extLst>
              </a:tr>
            </a:tbl>
          </a:graphicData>
        </a:graphic>
      </p:graphicFrame>
      <p:graphicFrame>
        <p:nvGraphicFramePr>
          <p:cNvPr id="5" name="Tabla 4"/>
          <p:cNvGraphicFramePr>
            <a:graphicFrameLocks noGrp="1"/>
          </p:cNvGraphicFramePr>
          <p:nvPr>
            <p:extLst/>
          </p:nvPr>
        </p:nvGraphicFramePr>
        <p:xfrm>
          <a:off x="4499994" y="1679353"/>
          <a:ext cx="4156387" cy="3749449"/>
        </p:xfrm>
        <a:graphic>
          <a:graphicData uri="http://schemas.openxmlformats.org/drawingml/2006/table">
            <a:tbl>
              <a:tblPr firstRow="1" firstCol="1" bandRow="1">
                <a:tableStyleId>{21E4AEA4-8DFA-4A89-87EB-49C32662AFE0}</a:tableStyleId>
              </a:tblPr>
              <a:tblGrid>
                <a:gridCol w="2304254">
                  <a:extLst>
                    <a:ext uri="{9D8B030D-6E8A-4147-A177-3AD203B41FA5}">
                      <a16:colId xmlns:a16="http://schemas.microsoft.com/office/drawing/2014/main" val="2542156482"/>
                    </a:ext>
                  </a:extLst>
                </a:gridCol>
                <a:gridCol w="936104">
                  <a:extLst>
                    <a:ext uri="{9D8B030D-6E8A-4147-A177-3AD203B41FA5}">
                      <a16:colId xmlns:a16="http://schemas.microsoft.com/office/drawing/2014/main" val="3100200925"/>
                    </a:ext>
                  </a:extLst>
                </a:gridCol>
                <a:gridCol w="916029">
                  <a:extLst>
                    <a:ext uri="{9D8B030D-6E8A-4147-A177-3AD203B41FA5}">
                      <a16:colId xmlns:a16="http://schemas.microsoft.com/office/drawing/2014/main" val="3892829697"/>
                    </a:ext>
                  </a:extLst>
                </a:gridCol>
              </a:tblGrid>
              <a:tr h="1065193">
                <a:tc>
                  <a:txBody>
                    <a:bodyPr/>
                    <a:lstStyle/>
                    <a:p>
                      <a:endParaRPr lang="es-ES" sz="1600" dirty="0">
                        <a:effectLst/>
                        <a:latin typeface="Times New Roman" panose="02020603050405020304" pitchFamily="18" charset="0"/>
                      </a:endParaRPr>
                    </a:p>
                  </a:txBody>
                  <a:tcPr marL="44450" marR="44450" marT="0" marB="0" anchor="b"/>
                </a:tc>
                <a:tc>
                  <a:txBody>
                    <a:bodyPr/>
                    <a:lstStyle/>
                    <a:p>
                      <a:pPr algn="ctr">
                        <a:spcAft>
                          <a:spcPts val="0"/>
                        </a:spcAft>
                      </a:pPr>
                      <a:r>
                        <a:rPr lang="es-ES" sz="2000" dirty="0">
                          <a:effectLst/>
                        </a:rPr>
                        <a:t>% FC</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es-ES" sz="2000" dirty="0">
                          <a:effectLst/>
                        </a:rPr>
                        <a:t>% </a:t>
                      </a:r>
                      <a:r>
                        <a:rPr lang="es-ES" sz="2000" dirty="0" smtClean="0">
                          <a:effectLst/>
                        </a:rPr>
                        <a:t>TEMP</a:t>
                      </a:r>
                      <a:endParaRPr lang="es-ES" sz="20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915905838"/>
                  </a:ext>
                </a:extLst>
              </a:tr>
              <a:tr h="671064">
                <a:tc>
                  <a:txBody>
                    <a:bodyPr/>
                    <a:lstStyle/>
                    <a:p>
                      <a:pPr>
                        <a:spcAft>
                          <a:spcPts val="0"/>
                        </a:spcAft>
                      </a:pPr>
                      <a:r>
                        <a:rPr lang="es-ES" sz="2000" dirty="0">
                          <a:effectLst/>
                        </a:rPr>
                        <a:t>A </a:t>
                      </a:r>
                      <a:r>
                        <a:rPr lang="es-ES" sz="2000" dirty="0" smtClean="0">
                          <a:effectLst/>
                        </a:rPr>
                        <a:t>FECHA DE HOY</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dirty="0">
                          <a:effectLst/>
                        </a:rPr>
                        <a:t>60,86%</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a:effectLst/>
                        </a:rPr>
                        <a:t>39,14%</a:t>
                      </a:r>
                      <a:endParaRPr lang="es-ES" sz="20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745323279"/>
                  </a:ext>
                </a:extLst>
              </a:tr>
              <a:tr h="671064">
                <a:tc>
                  <a:txBody>
                    <a:bodyPr/>
                    <a:lstStyle/>
                    <a:p>
                      <a:pPr>
                        <a:spcAft>
                          <a:spcPts val="0"/>
                        </a:spcAft>
                      </a:pPr>
                      <a:r>
                        <a:rPr lang="es-ES" sz="2000" dirty="0">
                          <a:effectLst/>
                        </a:rPr>
                        <a:t>Tras ejecución </a:t>
                      </a:r>
                      <a:r>
                        <a:rPr lang="es-ES" sz="2000" dirty="0" err="1">
                          <a:effectLst/>
                        </a:rPr>
                        <a:t>conv</a:t>
                      </a:r>
                      <a:r>
                        <a:rPr lang="es-ES" sz="2000" dirty="0">
                          <a:effectLst/>
                        </a:rPr>
                        <a:t> </a:t>
                      </a:r>
                      <a:r>
                        <a:rPr lang="es-ES" sz="2000" dirty="0" err="1">
                          <a:effectLst/>
                        </a:rPr>
                        <a:t>Admin</a:t>
                      </a:r>
                      <a:r>
                        <a:rPr lang="es-ES" sz="2000" dirty="0">
                          <a:effectLst/>
                        </a:rPr>
                        <a:t> (24+11)</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dirty="0">
                          <a:effectLst/>
                        </a:rPr>
                        <a:t>67,15%</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dirty="0">
                          <a:effectLst/>
                        </a:rPr>
                        <a:t>32,85%</a:t>
                      </a:r>
                      <a:endParaRPr lang="es-ES" sz="20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96234878"/>
                  </a:ext>
                </a:extLst>
              </a:tr>
              <a:tr h="671064">
                <a:tc>
                  <a:txBody>
                    <a:bodyPr/>
                    <a:lstStyle/>
                    <a:p>
                      <a:pPr>
                        <a:spcAft>
                          <a:spcPts val="0"/>
                        </a:spcAft>
                      </a:pPr>
                      <a:r>
                        <a:rPr lang="es-ES" sz="2000" dirty="0">
                          <a:effectLst/>
                        </a:rPr>
                        <a:t>Tras ejecución OEP </a:t>
                      </a:r>
                      <a:r>
                        <a:rPr lang="es-ES" sz="2000" dirty="0" smtClean="0">
                          <a:effectLst/>
                        </a:rPr>
                        <a:t>(</a:t>
                      </a:r>
                      <a:r>
                        <a:rPr lang="es-ES" sz="2000" dirty="0">
                          <a:effectLst/>
                        </a:rPr>
                        <a:t>1) Si 3</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dirty="0">
                          <a:effectLst/>
                        </a:rPr>
                        <a:t>92,64%</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dirty="0">
                          <a:effectLst/>
                        </a:rPr>
                        <a:t>7,36%</a:t>
                      </a:r>
                      <a:endParaRPr lang="es-ES" sz="20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853170444"/>
                  </a:ext>
                </a:extLst>
              </a:tr>
              <a:tr h="671064">
                <a:tc>
                  <a:txBody>
                    <a:bodyPr/>
                    <a:lstStyle/>
                    <a:p>
                      <a:pPr>
                        <a:spcAft>
                          <a:spcPts val="0"/>
                        </a:spcAft>
                      </a:pPr>
                      <a:r>
                        <a:rPr lang="es-ES" sz="2000" dirty="0">
                          <a:effectLst/>
                        </a:rPr>
                        <a:t>Tras ejecución OEP </a:t>
                      </a:r>
                      <a:r>
                        <a:rPr lang="es-ES" sz="2000" dirty="0" smtClean="0">
                          <a:effectLst/>
                        </a:rPr>
                        <a:t>(2) </a:t>
                      </a:r>
                      <a:r>
                        <a:rPr lang="es-ES" sz="2000" dirty="0">
                          <a:effectLst/>
                        </a:rPr>
                        <a:t>Si 30</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dirty="0">
                          <a:effectLst/>
                        </a:rPr>
                        <a:t>97,49%</a:t>
                      </a:r>
                      <a:endParaRPr lang="es-ES" sz="2000" dirty="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es-ES" sz="2000" dirty="0">
                          <a:effectLst/>
                        </a:rPr>
                        <a:t>2,51%</a:t>
                      </a:r>
                      <a:endParaRPr lang="es-ES" sz="20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488729334"/>
                  </a:ext>
                </a:extLst>
              </a:tr>
            </a:tbl>
          </a:graphicData>
        </a:graphic>
      </p:graphicFrame>
      <p:sp>
        <p:nvSpPr>
          <p:cNvPr id="11" name="CuadroTexto 10"/>
          <p:cNvSpPr txBox="1"/>
          <p:nvPr/>
        </p:nvSpPr>
        <p:spPr>
          <a:xfrm>
            <a:off x="1563121" y="692696"/>
            <a:ext cx="7093260" cy="89278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lgn="ctr"/>
            <a:r>
              <a:rPr lang="es-ES" sz="2800" dirty="0" smtClean="0"/>
              <a:t>EJECUCIÓN DE OFERTA DE EMPLEO </a:t>
            </a:r>
          </a:p>
          <a:p>
            <a:pPr lvl="0" algn="ctr"/>
            <a:r>
              <a:rPr lang="es-ES" sz="2800" dirty="0" smtClean="0"/>
              <a:t>INDICE TEMPORALIDAD</a:t>
            </a:r>
            <a:endParaRPr lang="es-ES" sz="2800" dirty="0"/>
          </a:p>
        </p:txBody>
      </p:sp>
    </p:spTree>
    <p:extLst>
      <p:ext uri="{BB962C8B-B14F-4D97-AF65-F5344CB8AC3E}">
        <p14:creationId xmlns:p14="http://schemas.microsoft.com/office/powerpoint/2010/main" val="1355456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4800" b="1" dirty="0" smtClean="0">
                <a:ln w="50800"/>
                <a:solidFill>
                  <a:schemeClr val="bg1">
                    <a:lumMod val="50000"/>
                  </a:schemeClr>
                </a:solidFill>
              </a:rPr>
              <a:t>ORDENACIÓN DE PROCEDIMIENTOS</a:t>
            </a:r>
            <a:endParaRPr lang="es-ES" sz="48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12270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514606" y="2959911"/>
          <a:ext cx="8377874" cy="2840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
        <p:nvSpPr>
          <p:cNvPr id="9" name="8 CuadroTexto"/>
          <p:cNvSpPr txBox="1"/>
          <p:nvPr/>
        </p:nvSpPr>
        <p:spPr>
          <a:xfrm>
            <a:off x="203043" y="2484926"/>
            <a:ext cx="2689242" cy="1200329"/>
          </a:xfrm>
          <a:prstGeom prst="rect">
            <a:avLst/>
          </a:prstGeom>
          <a:noFill/>
        </p:spPr>
        <p:txBody>
          <a:bodyPr wrap="square" rtlCol="0">
            <a:spAutoFit/>
          </a:bodyPr>
          <a:lstStyle/>
          <a:p>
            <a:pPr lvl="0" algn="ctr"/>
            <a:r>
              <a:rPr lang="es-ES" sz="2400" b="1" dirty="0" smtClean="0">
                <a:ln w="10541" cmpd="sng">
                  <a:solidFill>
                    <a:schemeClr val="accent1">
                      <a:shade val="88000"/>
                      <a:satMod val="110000"/>
                    </a:schemeClr>
                  </a:solidFill>
                  <a:prstDash val="solid"/>
                </a:ln>
                <a:solidFill>
                  <a:srgbClr val="E46C0A"/>
                </a:solidFill>
              </a:rPr>
              <a:t>Puestos base, excepto administrativos</a:t>
            </a:r>
            <a:endParaRPr lang="es-ES" sz="1050" b="1" dirty="0">
              <a:ln w="10541" cmpd="sng">
                <a:solidFill>
                  <a:schemeClr val="accent1">
                    <a:shade val="88000"/>
                    <a:satMod val="110000"/>
                  </a:schemeClr>
                </a:solidFill>
                <a:prstDash val="solid"/>
              </a:ln>
              <a:solidFill>
                <a:srgbClr val="E46C0A"/>
              </a:solidFill>
            </a:endParaRPr>
          </a:p>
        </p:txBody>
      </p:sp>
      <p:sp>
        <p:nvSpPr>
          <p:cNvPr id="11" name="8 CuadroTexto"/>
          <p:cNvSpPr txBox="1"/>
          <p:nvPr/>
        </p:nvSpPr>
        <p:spPr>
          <a:xfrm>
            <a:off x="3695431" y="1863686"/>
            <a:ext cx="2016224" cy="1569660"/>
          </a:xfrm>
          <a:prstGeom prst="rect">
            <a:avLst/>
          </a:prstGeom>
          <a:noFill/>
        </p:spPr>
        <p:txBody>
          <a:bodyPr wrap="square" rtlCol="0">
            <a:spAutoFit/>
          </a:bodyPr>
          <a:lstStyle/>
          <a:p>
            <a:pPr lvl="0" algn="ctr"/>
            <a:r>
              <a:rPr lang="es-ES" sz="2400" b="1" dirty="0" smtClean="0">
                <a:ln w="10541" cmpd="sng">
                  <a:solidFill>
                    <a:schemeClr val="accent1">
                      <a:shade val="88000"/>
                      <a:satMod val="110000"/>
                    </a:schemeClr>
                  </a:solidFill>
                  <a:prstDash val="solid"/>
                </a:ln>
                <a:solidFill>
                  <a:srgbClr val="E46C0A"/>
                </a:solidFill>
              </a:rPr>
              <a:t>Puestos de nivel intermedio y superior</a:t>
            </a:r>
            <a:endParaRPr lang="es-ES" sz="1050" b="1" dirty="0">
              <a:ln w="10541" cmpd="sng">
                <a:solidFill>
                  <a:schemeClr val="accent1">
                    <a:shade val="88000"/>
                    <a:satMod val="110000"/>
                  </a:schemeClr>
                </a:solidFill>
                <a:prstDash val="solid"/>
              </a:ln>
              <a:solidFill>
                <a:srgbClr val="E46C0A"/>
              </a:solidFill>
            </a:endParaRPr>
          </a:p>
        </p:txBody>
      </p:sp>
      <p:sp>
        <p:nvSpPr>
          <p:cNvPr id="12" name="CuadroTexto 11"/>
          <p:cNvSpPr txBox="1"/>
          <p:nvPr/>
        </p:nvSpPr>
        <p:spPr>
          <a:xfrm>
            <a:off x="1547664" y="826017"/>
            <a:ext cx="7093260" cy="797433"/>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lgn="ctr"/>
            <a:r>
              <a:rPr lang="es-ES" sz="2800" dirty="0" smtClean="0"/>
              <a:t>PROCESOS DE ACCESO</a:t>
            </a:r>
            <a:endParaRPr lang="es-ES" sz="2800" dirty="0"/>
          </a:p>
        </p:txBody>
      </p:sp>
      <p:sp>
        <p:nvSpPr>
          <p:cNvPr id="13" name="8 CuadroTexto"/>
          <p:cNvSpPr txBox="1"/>
          <p:nvPr/>
        </p:nvSpPr>
        <p:spPr>
          <a:xfrm>
            <a:off x="6175134" y="2023261"/>
            <a:ext cx="2689242" cy="461665"/>
          </a:xfrm>
          <a:prstGeom prst="rect">
            <a:avLst/>
          </a:prstGeom>
          <a:noFill/>
        </p:spPr>
        <p:txBody>
          <a:bodyPr wrap="square" rtlCol="0">
            <a:spAutoFit/>
          </a:bodyPr>
          <a:lstStyle/>
          <a:p>
            <a:pPr lvl="0" algn="ctr"/>
            <a:r>
              <a:rPr lang="es-ES" sz="2400" b="1" dirty="0" smtClean="0">
                <a:ln w="10541" cmpd="sng">
                  <a:solidFill>
                    <a:schemeClr val="accent1">
                      <a:shade val="88000"/>
                      <a:satMod val="110000"/>
                    </a:schemeClr>
                  </a:solidFill>
                  <a:prstDash val="solid"/>
                </a:ln>
                <a:solidFill>
                  <a:srgbClr val="E46C0A"/>
                </a:solidFill>
              </a:rPr>
              <a:t>Administrativos</a:t>
            </a:r>
            <a:endParaRPr lang="es-ES" sz="1050" b="1" dirty="0">
              <a:ln w="10541" cmpd="sng">
                <a:solidFill>
                  <a:schemeClr val="accent1">
                    <a:shade val="88000"/>
                    <a:satMod val="110000"/>
                  </a:schemeClr>
                </a:solidFill>
                <a:prstDash val="solid"/>
              </a:ln>
              <a:solidFill>
                <a:srgbClr val="E46C0A"/>
              </a:solidFill>
            </a:endParaRPr>
          </a:p>
        </p:txBody>
      </p:sp>
    </p:spTree>
    <p:extLst>
      <p:ext uri="{BB962C8B-B14F-4D97-AF65-F5344CB8AC3E}">
        <p14:creationId xmlns:p14="http://schemas.microsoft.com/office/powerpoint/2010/main" val="156922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nvPr>
        </p:nvGraphicFramePr>
        <p:xfrm>
          <a:off x="467544" y="2167427"/>
          <a:ext cx="8208912" cy="401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50" y="723995"/>
            <a:ext cx="1224136" cy="1443432"/>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
        <p:nvSpPr>
          <p:cNvPr id="9" name="CuadroTexto 8"/>
          <p:cNvSpPr txBox="1"/>
          <p:nvPr/>
        </p:nvSpPr>
        <p:spPr>
          <a:xfrm>
            <a:off x="1547664" y="826017"/>
            <a:ext cx="7093260" cy="797433"/>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lgn="ctr"/>
            <a:r>
              <a:rPr lang="es-ES" sz="2800" dirty="0" smtClean="0"/>
              <a:t>PROCESOS DE PROVISIÓN</a:t>
            </a:r>
            <a:endParaRPr lang="es-ES" sz="2800" dirty="0"/>
          </a:p>
        </p:txBody>
      </p:sp>
      <p:sp>
        <p:nvSpPr>
          <p:cNvPr id="11" name="8 CuadroTexto"/>
          <p:cNvSpPr txBox="1"/>
          <p:nvPr/>
        </p:nvSpPr>
        <p:spPr>
          <a:xfrm>
            <a:off x="4788024" y="1967372"/>
            <a:ext cx="3672408" cy="400110"/>
          </a:xfrm>
          <a:prstGeom prst="rect">
            <a:avLst/>
          </a:prstGeom>
          <a:noFill/>
        </p:spPr>
        <p:txBody>
          <a:bodyPr wrap="square" rtlCol="0">
            <a:spAutoFit/>
          </a:bodyPr>
          <a:lstStyle/>
          <a:p>
            <a:pPr lvl="0" algn="ctr"/>
            <a:r>
              <a:rPr lang="es-ES" sz="2000" b="1" dirty="0" smtClean="0">
                <a:ln w="10541" cmpd="sng">
                  <a:solidFill>
                    <a:schemeClr val="accent1">
                      <a:shade val="88000"/>
                      <a:satMod val="110000"/>
                    </a:schemeClr>
                  </a:solidFill>
                  <a:prstDash val="solid"/>
                </a:ln>
                <a:solidFill>
                  <a:srgbClr val="E46C0A"/>
                </a:solidFill>
              </a:rPr>
              <a:t>CONCURSO DE MÉRITOS</a:t>
            </a:r>
            <a:endParaRPr lang="es-ES" sz="1000" b="1" dirty="0">
              <a:ln w="10541" cmpd="sng">
                <a:solidFill>
                  <a:schemeClr val="accent1">
                    <a:shade val="88000"/>
                    <a:satMod val="110000"/>
                  </a:schemeClr>
                </a:solidFill>
                <a:prstDash val="solid"/>
              </a:ln>
              <a:solidFill>
                <a:srgbClr val="E46C0A"/>
              </a:solidFill>
            </a:endParaRPr>
          </a:p>
        </p:txBody>
      </p:sp>
      <p:sp>
        <p:nvSpPr>
          <p:cNvPr id="13" name="8 CuadroTexto"/>
          <p:cNvSpPr txBox="1"/>
          <p:nvPr/>
        </p:nvSpPr>
        <p:spPr>
          <a:xfrm>
            <a:off x="2267744" y="2101936"/>
            <a:ext cx="2689242" cy="1323439"/>
          </a:xfrm>
          <a:prstGeom prst="rect">
            <a:avLst/>
          </a:prstGeom>
          <a:noFill/>
        </p:spPr>
        <p:txBody>
          <a:bodyPr wrap="square" rtlCol="0">
            <a:spAutoFit/>
          </a:bodyPr>
          <a:lstStyle/>
          <a:p>
            <a:pPr lvl="0" algn="ctr"/>
            <a:r>
              <a:rPr lang="es-ES" sz="2000" b="1" dirty="0" smtClean="0">
                <a:ln w="10541" cmpd="sng">
                  <a:solidFill>
                    <a:schemeClr val="accent1">
                      <a:shade val="88000"/>
                      <a:satMod val="110000"/>
                    </a:schemeClr>
                  </a:solidFill>
                  <a:prstDash val="solid"/>
                </a:ln>
                <a:solidFill>
                  <a:srgbClr val="E46C0A"/>
                </a:solidFill>
              </a:rPr>
              <a:t>PROMOCIÓN </a:t>
            </a:r>
            <a:r>
              <a:rPr lang="es-ES" sz="2000" b="1" dirty="0">
                <a:ln w="10541" cmpd="sng">
                  <a:solidFill>
                    <a:schemeClr val="accent1">
                      <a:shade val="88000"/>
                      <a:satMod val="110000"/>
                    </a:schemeClr>
                  </a:solidFill>
                  <a:prstDash val="solid"/>
                </a:ln>
                <a:solidFill>
                  <a:srgbClr val="E46C0A"/>
                </a:solidFill>
              </a:rPr>
              <a:t>INTERNA DENTRO DEL MISMO </a:t>
            </a:r>
            <a:r>
              <a:rPr lang="es-ES" sz="2000" b="1" dirty="0" smtClean="0">
                <a:ln w="10541" cmpd="sng">
                  <a:solidFill>
                    <a:schemeClr val="accent1">
                      <a:shade val="88000"/>
                      <a:satMod val="110000"/>
                    </a:schemeClr>
                  </a:solidFill>
                  <a:prstDash val="solid"/>
                </a:ln>
                <a:solidFill>
                  <a:srgbClr val="E46C0A"/>
                </a:solidFill>
              </a:rPr>
              <a:t>PUESTO</a:t>
            </a:r>
            <a:endParaRPr lang="es-ES" sz="1000" b="1" dirty="0">
              <a:ln w="10541" cmpd="sng">
                <a:solidFill>
                  <a:schemeClr val="accent1">
                    <a:shade val="88000"/>
                    <a:satMod val="110000"/>
                  </a:schemeClr>
                </a:solidFill>
                <a:prstDash val="solid"/>
              </a:ln>
              <a:solidFill>
                <a:srgbClr val="E46C0A"/>
              </a:solidFill>
            </a:endParaRPr>
          </a:p>
        </p:txBody>
      </p:sp>
      <p:sp>
        <p:nvSpPr>
          <p:cNvPr id="14" name="8 CuadroTexto"/>
          <p:cNvSpPr txBox="1"/>
          <p:nvPr/>
        </p:nvSpPr>
        <p:spPr>
          <a:xfrm>
            <a:off x="319075" y="2645913"/>
            <a:ext cx="1948669" cy="1015663"/>
          </a:xfrm>
          <a:prstGeom prst="rect">
            <a:avLst/>
          </a:prstGeom>
          <a:noFill/>
        </p:spPr>
        <p:txBody>
          <a:bodyPr wrap="square" rtlCol="0">
            <a:spAutoFit/>
          </a:bodyPr>
          <a:lstStyle/>
          <a:p>
            <a:pPr lvl="0" algn="ctr"/>
            <a:r>
              <a:rPr lang="es-ES" sz="2000" b="1" dirty="0" smtClean="0">
                <a:ln w="10541" cmpd="sng">
                  <a:solidFill>
                    <a:schemeClr val="accent1">
                      <a:shade val="88000"/>
                      <a:satMod val="110000"/>
                    </a:schemeClr>
                  </a:solidFill>
                  <a:prstDash val="solid"/>
                </a:ln>
                <a:solidFill>
                  <a:srgbClr val="E46C0A"/>
                </a:solidFill>
              </a:rPr>
              <a:t>CONCURSO TRASLADOS ADMINIST</a:t>
            </a:r>
            <a:endParaRPr lang="es-ES" sz="1000" b="1" dirty="0">
              <a:ln w="10541" cmpd="sng">
                <a:solidFill>
                  <a:schemeClr val="accent1">
                    <a:shade val="88000"/>
                    <a:satMod val="110000"/>
                  </a:schemeClr>
                </a:solidFill>
                <a:prstDash val="solid"/>
              </a:ln>
              <a:solidFill>
                <a:srgbClr val="E46C0A"/>
              </a:solidFill>
            </a:endParaRPr>
          </a:p>
        </p:txBody>
      </p:sp>
    </p:spTree>
    <p:extLst>
      <p:ext uri="{BB962C8B-B14F-4D97-AF65-F5344CB8AC3E}">
        <p14:creationId xmlns:p14="http://schemas.microsoft.com/office/powerpoint/2010/main" val="2555416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548680"/>
            <a:ext cx="6735762" cy="639763"/>
          </a:xfrm>
        </p:spPr>
        <p:txBody>
          <a:bodyPr rtlCol="0">
            <a:noAutofit/>
          </a:bodyPr>
          <a:lstStyle/>
          <a:p>
            <a:pPr eaLnBrk="1" fontAlgn="auto" hangingPunct="1">
              <a:spcBef>
                <a:spcPts val="0"/>
              </a:spcBef>
              <a:spcAft>
                <a:spcPts val="0"/>
              </a:spcAft>
              <a:defRPr/>
            </a:pPr>
            <a:r>
              <a:rPr lang="es-ES_tradnl" sz="6000" b="1" dirty="0">
                <a:solidFill>
                  <a:srgbClr val="FF0000"/>
                </a:solidFill>
                <a:effectLst>
                  <a:outerShdw blurRad="38100" dist="38100" dir="2700000" algn="tl">
                    <a:srgbClr val="000000">
                      <a:alpha val="43137"/>
                    </a:srgbClr>
                  </a:outerShdw>
                </a:effectLst>
                <a:latin typeface="Cambria"/>
                <a:ea typeface="+mn-ea"/>
                <a:cs typeface="+mn-cs"/>
              </a:rPr>
              <a:t>Características</a:t>
            </a:r>
            <a:endParaRPr lang="es-ES" sz="6000" dirty="0">
              <a:solidFill>
                <a:srgbClr val="FF0000"/>
              </a:solidFill>
              <a:effectLst>
                <a:outerShdw blurRad="38100" dist="38100" dir="2700000" algn="tl">
                  <a:srgbClr val="000000">
                    <a:alpha val="43137"/>
                  </a:srgbClr>
                </a:outerShdw>
              </a:effectLst>
              <a:latin typeface="Cambria"/>
              <a:ea typeface="+mn-ea"/>
              <a:cs typeface="+mn-cs"/>
            </a:endParaRPr>
          </a:p>
        </p:txBody>
      </p:sp>
      <p:sp>
        <p:nvSpPr>
          <p:cNvPr id="3" name="2 Marcador de contenido"/>
          <p:cNvSpPr>
            <a:spLocks noGrp="1"/>
          </p:cNvSpPr>
          <p:nvPr>
            <p:ph idx="1"/>
          </p:nvPr>
        </p:nvSpPr>
        <p:spPr>
          <a:xfrm>
            <a:off x="0" y="1552458"/>
            <a:ext cx="9143999" cy="3855938"/>
          </a:xfrm>
        </p:spPr>
        <p:txBody>
          <a:bodyPr rtlCol="0">
            <a:noAutofit/>
          </a:bodyPr>
          <a:lstStyle/>
          <a:p>
            <a:pPr indent="-274320" algn="just" eaLnBrk="1" fontAlgn="auto" hangingPunct="1">
              <a:spcAft>
                <a:spcPts val="0"/>
              </a:spcAft>
              <a:buClr>
                <a:schemeClr val="accent5"/>
              </a:buClr>
              <a:defRPr/>
            </a:pPr>
            <a:endParaRPr lang="es-ES_tradnl" sz="2800" dirty="0">
              <a:solidFill>
                <a:schemeClr val="tx1">
                  <a:lumMod val="65000"/>
                  <a:lumOff val="35000"/>
                </a:schemeClr>
              </a:solidFill>
            </a:endParaRPr>
          </a:p>
          <a:p>
            <a:pPr marL="68580" indent="0" algn="just" eaLnBrk="1" fontAlgn="auto" hangingPunct="1">
              <a:spcAft>
                <a:spcPts val="0"/>
              </a:spcAft>
              <a:buClr>
                <a:schemeClr val="accent5"/>
              </a:buClr>
              <a:buNone/>
              <a:defRPr/>
            </a:pPr>
            <a:endParaRPr lang="es-ES_tradnl" sz="2800" dirty="0">
              <a:solidFill>
                <a:schemeClr val="tx1">
                  <a:lumMod val="65000"/>
                  <a:lumOff val="35000"/>
                </a:schemeClr>
              </a:solidFill>
            </a:endParaRPr>
          </a:p>
          <a:p>
            <a:pPr indent="-274320" algn="just">
              <a:buClr>
                <a:schemeClr val="accent5"/>
              </a:buClr>
              <a:defRPr/>
            </a:pPr>
            <a:endParaRPr lang="es-ES_tradnl" sz="1600" dirty="0">
              <a:solidFill>
                <a:schemeClr val="tx1">
                  <a:lumMod val="65000"/>
                  <a:lumOff val="35000"/>
                </a:schemeClr>
              </a:solidFill>
            </a:endParaRPr>
          </a:p>
          <a:p>
            <a:pPr marL="68580" indent="0" algn="just" eaLnBrk="1" fontAlgn="auto" hangingPunct="1">
              <a:spcAft>
                <a:spcPts val="0"/>
              </a:spcAft>
              <a:buClr>
                <a:schemeClr val="accent5"/>
              </a:buClr>
              <a:buNone/>
              <a:defRPr/>
            </a:pPr>
            <a:endParaRPr lang="es-ES_tradnl" sz="1400" b="1" dirty="0">
              <a:solidFill>
                <a:schemeClr val="tx1">
                  <a:lumMod val="65000"/>
                  <a:lumOff val="35000"/>
                </a:schemeClr>
              </a:solidFill>
              <a:effectLst>
                <a:outerShdw blurRad="38100" dist="38100" dir="2700000" algn="tl">
                  <a:srgbClr val="000000">
                    <a:alpha val="43137"/>
                  </a:srgbClr>
                </a:outerShdw>
              </a:effectLst>
            </a:endParaRPr>
          </a:p>
          <a:p>
            <a:pPr indent="-274320" algn="just" eaLnBrk="1" fontAlgn="auto" hangingPunct="1">
              <a:spcAft>
                <a:spcPts val="0"/>
              </a:spcAft>
              <a:buClr>
                <a:schemeClr val="accent5"/>
              </a:buClr>
              <a:defRPr/>
            </a:pPr>
            <a:endParaRPr lang="es-ES_tradnl" sz="1400" b="1" dirty="0">
              <a:solidFill>
                <a:schemeClr val="tx1">
                  <a:lumMod val="65000"/>
                  <a:lumOff val="35000"/>
                </a:schemeClr>
              </a:solidFill>
              <a:effectLst>
                <a:outerShdw blurRad="38100" dist="38100" dir="2700000" algn="tl">
                  <a:srgbClr val="000000">
                    <a:alpha val="43137"/>
                  </a:srgbClr>
                </a:outerShdw>
              </a:effectLst>
            </a:endParaRPr>
          </a:p>
          <a:p>
            <a:pPr indent="-274320" algn="just" eaLnBrk="1" fontAlgn="auto" hangingPunct="1">
              <a:spcAft>
                <a:spcPts val="0"/>
              </a:spcAft>
              <a:buClr>
                <a:schemeClr val="accent5"/>
              </a:buClr>
              <a:buFont typeface="Wingdings 2" pitchFamily="18" charset="2"/>
              <a:buNone/>
              <a:defRPr/>
            </a:pPr>
            <a:endParaRPr lang="es-ES_tradnl" sz="1400" dirty="0">
              <a:solidFill>
                <a:srgbClr val="002060"/>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2022</a:t>
            </a: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número de diapositiva 5"/>
          <p:cNvSpPr>
            <a:spLocks noGrp="1"/>
          </p:cNvSpPr>
          <p:nvPr>
            <p:ph type="sldNum" sz="quarter" idx="12"/>
          </p:nvPr>
        </p:nvSpPr>
        <p:spPr/>
        <p:txBody>
          <a:bodyPr/>
          <a:lstStyle/>
          <a:p>
            <a:fld id="{B23EB41E-E3FA-4A1B-829D-5C9D97006293}" type="slidenum">
              <a:rPr lang="es-ES" smtClean="0"/>
              <a:pPr/>
              <a:t>5</a:t>
            </a:fld>
            <a:endParaRPr lang="es-ES"/>
          </a:p>
        </p:txBody>
      </p:sp>
      <p:sp>
        <p:nvSpPr>
          <p:cNvPr id="14" name="Marcador de número de diapositiva 8"/>
          <p:cNvSpPr txBox="1">
            <a:spLocks/>
          </p:cNvSpPr>
          <p:nvPr/>
        </p:nvSpPr>
        <p:spPr>
          <a:xfrm>
            <a:off x="29886" y="6165304"/>
            <a:ext cx="365650"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5</a:t>
            </a:fld>
            <a:endParaRPr lang="es-ES" sz="2000" b="1" dirty="0">
              <a:effectLst>
                <a:outerShdw blurRad="38100" dist="38100" dir="2700000" algn="tl">
                  <a:srgbClr val="000000">
                    <a:alpha val="43137"/>
                  </a:srgbClr>
                </a:outerShdw>
              </a:effectLst>
            </a:endParaRPr>
          </a:p>
        </p:txBody>
      </p:sp>
      <p:graphicFrame>
        <p:nvGraphicFramePr>
          <p:cNvPr id="4" name="Tabla 3">
            <a:extLst>
              <a:ext uri="{FF2B5EF4-FFF2-40B4-BE49-F238E27FC236}">
                <a16:creationId xmlns:a16="http://schemas.microsoft.com/office/drawing/2014/main" id="{99035AAF-E5EF-4584-B726-78CB382A5771}"/>
              </a:ext>
            </a:extLst>
          </p:cNvPr>
          <p:cNvGraphicFramePr>
            <a:graphicFrameLocks noGrp="1"/>
          </p:cNvGraphicFramePr>
          <p:nvPr>
            <p:extLst/>
          </p:nvPr>
        </p:nvGraphicFramePr>
        <p:xfrm>
          <a:off x="79026" y="1493026"/>
          <a:ext cx="4635749" cy="4881780"/>
        </p:xfrm>
        <a:graphic>
          <a:graphicData uri="http://schemas.openxmlformats.org/drawingml/2006/table">
            <a:tbl>
              <a:tblPr/>
              <a:tblGrid>
                <a:gridCol w="2441665">
                  <a:extLst>
                    <a:ext uri="{9D8B030D-6E8A-4147-A177-3AD203B41FA5}">
                      <a16:colId xmlns:a16="http://schemas.microsoft.com/office/drawing/2014/main" val="2870817787"/>
                    </a:ext>
                  </a:extLst>
                </a:gridCol>
                <a:gridCol w="793968">
                  <a:extLst>
                    <a:ext uri="{9D8B030D-6E8A-4147-A177-3AD203B41FA5}">
                      <a16:colId xmlns:a16="http://schemas.microsoft.com/office/drawing/2014/main" val="1080627784"/>
                    </a:ext>
                  </a:extLst>
                </a:gridCol>
                <a:gridCol w="785431">
                  <a:extLst>
                    <a:ext uri="{9D8B030D-6E8A-4147-A177-3AD203B41FA5}">
                      <a16:colId xmlns:a16="http://schemas.microsoft.com/office/drawing/2014/main" val="2862145353"/>
                    </a:ext>
                  </a:extLst>
                </a:gridCol>
                <a:gridCol w="614685">
                  <a:extLst>
                    <a:ext uri="{9D8B030D-6E8A-4147-A177-3AD203B41FA5}">
                      <a16:colId xmlns:a16="http://schemas.microsoft.com/office/drawing/2014/main" val="3896814663"/>
                    </a:ext>
                  </a:extLst>
                </a:gridCol>
              </a:tblGrid>
              <a:tr h="240023">
                <a:tc>
                  <a:txBody>
                    <a:bodyPr/>
                    <a:lstStyle/>
                    <a:p>
                      <a:pPr algn="ctr" fontAlgn="b"/>
                      <a:r>
                        <a:rPr lang="es-ES" sz="800" b="1" i="0" u="none" strike="noStrike">
                          <a:solidFill>
                            <a:srgbClr val="FFFFFF"/>
                          </a:solidFill>
                          <a:effectLst/>
                          <a:latin typeface="Felix Titling" panose="04060505060202020A04" pitchFamily="82" charset="0"/>
                        </a:rPr>
                        <a:t>PRESUPUESTO</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PRESUPUESTO</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PRESUPUESTO</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2679466103"/>
                  </a:ext>
                </a:extLst>
              </a:tr>
              <a:tr h="128470">
                <a:tc>
                  <a:txBody>
                    <a:bodyPr/>
                    <a:lstStyle/>
                    <a:p>
                      <a:pPr algn="ctr" fontAlgn="b"/>
                      <a:r>
                        <a:rPr lang="es-ES" sz="800" b="1" i="0" u="none" strike="noStrike">
                          <a:solidFill>
                            <a:srgbClr val="FFFFFF"/>
                          </a:solidFill>
                          <a:effectLst/>
                          <a:latin typeface="Felix Titling" panose="04060505060202020A04" pitchFamily="82" charset="0"/>
                        </a:rPr>
                        <a:t>DE</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INICIAL</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INICIAL</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VARIACION</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2927241081"/>
                  </a:ext>
                </a:extLst>
              </a:tr>
              <a:tr h="142361">
                <a:tc>
                  <a:txBody>
                    <a:bodyPr/>
                    <a:lstStyle/>
                    <a:p>
                      <a:pPr algn="ctr" fontAlgn="b"/>
                      <a:r>
                        <a:rPr lang="es-ES" sz="800" b="1" i="0" u="none" strike="noStrike" dirty="0">
                          <a:solidFill>
                            <a:srgbClr val="FFFFFF"/>
                          </a:solidFill>
                          <a:effectLst/>
                          <a:latin typeface="Felix Titling" panose="04060505060202020A04" pitchFamily="82" charset="0"/>
                        </a:rPr>
                        <a:t>INGRESOS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2021</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2022</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800" b="1" i="0" u="none" strike="noStrike" dirty="0">
                          <a:solidFill>
                            <a:srgbClr val="FFFFFF"/>
                          </a:solidFill>
                          <a:effectLst/>
                          <a:latin typeface="Felix Titling" panose="04060505060202020A04" pitchFamily="82" charset="0"/>
                        </a:rPr>
                        <a:t>2022/2021</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87238932"/>
                  </a:ext>
                </a:extLst>
              </a:tr>
              <a:tr h="306062">
                <a:tc>
                  <a:txBody>
                    <a:bodyPr/>
                    <a:lstStyle/>
                    <a:p>
                      <a:pPr algn="l" fontAlgn="b"/>
                      <a:r>
                        <a:rPr lang="es-ES" sz="900" b="0" i="0" u="none" strike="noStrike" dirty="0">
                          <a:effectLst/>
                          <a:latin typeface="+mj-lt"/>
                        </a:rPr>
                        <a:t>Capítulo 3: </a:t>
                      </a:r>
                      <a:r>
                        <a:rPr lang="es-ES" sz="900" b="0" i="0" u="none" strike="noStrike" dirty="0" err="1">
                          <a:effectLst/>
                          <a:latin typeface="+mj-lt"/>
                        </a:rPr>
                        <a:t>Tasas,Precios</a:t>
                      </a:r>
                      <a:r>
                        <a:rPr lang="es-ES" sz="900" b="0" i="0" u="none" strike="noStrike" dirty="0">
                          <a:effectLst/>
                          <a:latin typeface="+mj-lt"/>
                        </a:rPr>
                        <a:t> Públicos y Otros Ingresos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17.854.808,49</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17.757.971,02</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Felix Titling" panose="04060505060202020A04" pitchFamily="82" charset="0"/>
                        </a:rPr>
                        <a:t>-0,54</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304692"/>
                  </a:ext>
                </a:extLst>
              </a:tr>
              <a:tr h="177774">
                <a:tc>
                  <a:txBody>
                    <a:bodyPr/>
                    <a:lstStyle/>
                    <a:p>
                      <a:pPr algn="l" fontAlgn="b"/>
                      <a:r>
                        <a:rPr lang="es-ES" sz="900" b="0" i="0" u="none" strike="noStrike" dirty="0">
                          <a:effectLst/>
                          <a:latin typeface="+mj-lt"/>
                        </a:rPr>
                        <a:t>Capítulo 4: Transferencias Corrientes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effectLst/>
                          <a:latin typeface="+mj-lt"/>
                        </a:rPr>
                        <a:t>86.295.015,88</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91.338.088,28</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Felix Titling" panose="04060505060202020A04" pitchFamily="82" charset="0"/>
                        </a:rPr>
                        <a:t>5,84</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209608"/>
                  </a:ext>
                </a:extLst>
              </a:tr>
              <a:tr h="177774">
                <a:tc>
                  <a:txBody>
                    <a:bodyPr/>
                    <a:lstStyle/>
                    <a:p>
                      <a:pPr algn="l" fontAlgn="b"/>
                      <a:r>
                        <a:rPr lang="es-ES" sz="900" b="0" i="0" u="none" strike="noStrike">
                          <a:effectLst/>
                          <a:latin typeface="+mj-lt"/>
                        </a:rPr>
                        <a:t>Capítulo 5: Ingresos Patrimoniales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effectLst/>
                          <a:latin typeface="+mj-lt"/>
                        </a:rPr>
                        <a:t>615.000,00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effectLst/>
                          <a:latin typeface="+mj-lt"/>
                        </a:rPr>
                        <a:t>730.000,00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effectLst/>
                          <a:latin typeface="Felix Titling" panose="04060505060202020A04" pitchFamily="82" charset="0"/>
                        </a:rPr>
                        <a:t>18,70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784665"/>
                  </a:ext>
                </a:extLst>
              </a:tr>
              <a:tr h="0">
                <a:tc>
                  <a:txBody>
                    <a:bodyPr/>
                    <a:lstStyle/>
                    <a:p>
                      <a:pPr algn="l" fontAlgn="b"/>
                      <a:r>
                        <a:rPr lang="es-ES" sz="900" b="0" i="0" u="none" strike="noStrike">
                          <a:effectLst/>
                          <a:latin typeface="+mj-lt"/>
                        </a:rPr>
                        <a:t>Capítulo 7: Transferencias de Capital</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2.543.173,37</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8.848.004,00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effectLst/>
                          <a:latin typeface="Felix Titling" panose="04060505060202020A04" pitchFamily="82" charset="0"/>
                        </a:rPr>
                        <a:t>247,91</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821619"/>
                  </a:ext>
                </a:extLst>
              </a:tr>
              <a:tr h="168886">
                <a:tc>
                  <a:txBody>
                    <a:bodyPr/>
                    <a:lstStyle/>
                    <a:p>
                      <a:pPr algn="l" fontAlgn="b"/>
                      <a:r>
                        <a:rPr lang="es-ES" sz="900" b="0" i="0" u="none" strike="noStrike" dirty="0">
                          <a:effectLst/>
                          <a:latin typeface="+mj-lt"/>
                        </a:rPr>
                        <a:t>Capítulo 8: Activos Financieros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1.976.283,90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effectLst/>
                          <a:latin typeface="+mj-lt"/>
                        </a:rPr>
                        <a:t>1.777.488,08</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effectLst/>
                          <a:latin typeface="Felix Titling" panose="04060505060202020A04" pitchFamily="82" charset="0"/>
                        </a:rPr>
                        <a:t>-10,06</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2664188"/>
                  </a:ext>
                </a:extLst>
              </a:tr>
              <a:tr h="222218">
                <a:tc>
                  <a:txBody>
                    <a:bodyPr/>
                    <a:lstStyle/>
                    <a:p>
                      <a:pPr algn="ctr" fontAlgn="b"/>
                      <a:r>
                        <a:rPr lang="es-ES" sz="900" b="1" i="0" u="none" strike="noStrike">
                          <a:solidFill>
                            <a:srgbClr val="FFFFFF"/>
                          </a:solidFill>
                          <a:effectLst/>
                          <a:latin typeface="Felix Titling" panose="04060505060202020A04" pitchFamily="82" charset="0"/>
                        </a:rPr>
                        <a:t>TOTAL INGRESOS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900" b="1" i="0" u="none" strike="noStrike">
                          <a:solidFill>
                            <a:srgbClr val="FFFFFF"/>
                          </a:solidFill>
                          <a:effectLst/>
                          <a:latin typeface="Felix Titling" panose="04060505060202020A04" pitchFamily="82" charset="0"/>
                        </a:rPr>
                        <a:t>109.284.281,64</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900" b="1" i="0" u="none" strike="noStrike">
                          <a:solidFill>
                            <a:srgbClr val="FFFFFF"/>
                          </a:solidFill>
                          <a:effectLst/>
                          <a:latin typeface="Felix Titling" panose="04060505060202020A04" pitchFamily="82" charset="0"/>
                        </a:rPr>
                        <a:t>120.451.551,38</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ES" sz="900" b="1" i="0" u="none" strike="noStrike">
                          <a:solidFill>
                            <a:srgbClr val="FFFFFF"/>
                          </a:solidFill>
                          <a:effectLst/>
                          <a:latin typeface="Felix Titling" panose="04060505060202020A04" pitchFamily="82" charset="0"/>
                        </a:rPr>
                        <a:t>10,22</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63330215"/>
                  </a:ext>
                </a:extLst>
              </a:tr>
              <a:tr h="157475">
                <a:tc>
                  <a:txBody>
                    <a:bodyPr/>
                    <a:lstStyle/>
                    <a:p>
                      <a:pPr algn="l" fontAlgn="b"/>
                      <a:r>
                        <a:rPr lang="es-ES" sz="900" b="0" i="0" u="none" strike="noStrike">
                          <a:solidFill>
                            <a:srgbClr val="FFFFFF"/>
                          </a:solidFill>
                          <a:effectLst/>
                          <a:latin typeface="Felix Titling" panose="04060505060202020A04" pitchFamily="82" charset="0"/>
                        </a:rPr>
                        <a:t> </a:t>
                      </a:r>
                    </a:p>
                  </a:txBody>
                  <a:tcPr marL="8205" marR="8205" marT="82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900" b="0" i="0" u="none" strike="noStrike" dirty="0">
                          <a:solidFill>
                            <a:srgbClr val="FFFFFF"/>
                          </a:solidFill>
                          <a:effectLst/>
                          <a:latin typeface="Felix Titling" panose="04060505060202020A04" pitchFamily="82" charset="0"/>
                        </a:rPr>
                        <a:t> </a:t>
                      </a:r>
                    </a:p>
                  </a:txBody>
                  <a:tcPr marL="8205" marR="8205" marT="82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900" b="0" i="0" u="none" strike="noStrike">
                          <a:solidFill>
                            <a:srgbClr val="FFFFFF"/>
                          </a:solidFill>
                          <a:effectLst/>
                          <a:latin typeface="Felix Titling" panose="04060505060202020A04" pitchFamily="82" charset="0"/>
                        </a:rPr>
                        <a:t> </a:t>
                      </a:r>
                    </a:p>
                  </a:txBody>
                  <a:tcPr marL="8205" marR="8205" marT="82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900" b="0" i="0" u="none" strike="noStrike">
                          <a:solidFill>
                            <a:srgbClr val="FFFFFF"/>
                          </a:solidFill>
                          <a:effectLst/>
                          <a:latin typeface="Felix Titling" panose="04060505060202020A04" pitchFamily="82" charset="0"/>
                        </a:rPr>
                        <a:t> </a:t>
                      </a:r>
                    </a:p>
                  </a:txBody>
                  <a:tcPr marL="8205" marR="8205" marT="820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2258415"/>
                  </a:ext>
                </a:extLst>
              </a:tr>
              <a:tr h="88650">
                <a:tc>
                  <a:txBody>
                    <a:bodyPr/>
                    <a:lstStyle/>
                    <a:p>
                      <a:pPr algn="ctr" fontAlgn="b"/>
                      <a:r>
                        <a:rPr lang="es-ES" sz="800" b="1" i="0" u="none" strike="noStrike">
                          <a:solidFill>
                            <a:srgbClr val="FFFFFF"/>
                          </a:solidFill>
                          <a:effectLst/>
                          <a:latin typeface="Felix Titling" panose="04060505060202020A04" pitchFamily="82" charset="0"/>
                        </a:rPr>
                        <a:t>PRESUPUESTO</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PRESUPUESTO</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PRESUPUESTO</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4141179881"/>
                  </a:ext>
                </a:extLst>
              </a:tr>
              <a:tr h="174549">
                <a:tc>
                  <a:txBody>
                    <a:bodyPr/>
                    <a:lstStyle/>
                    <a:p>
                      <a:pPr algn="ctr" fontAlgn="b"/>
                      <a:r>
                        <a:rPr lang="es-ES" sz="800" b="1" i="0" u="none" strike="noStrike">
                          <a:solidFill>
                            <a:srgbClr val="FFFFFF"/>
                          </a:solidFill>
                          <a:effectLst/>
                          <a:latin typeface="Felix Titling" panose="04060505060202020A04" pitchFamily="82" charset="0"/>
                        </a:rPr>
                        <a:t>DE</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INICIAL</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INICIAL</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VARIACION</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475300043"/>
                  </a:ext>
                </a:extLst>
              </a:tr>
              <a:tr h="144016">
                <a:tc>
                  <a:txBody>
                    <a:bodyPr/>
                    <a:lstStyle/>
                    <a:p>
                      <a:pPr algn="ctr" fontAlgn="b"/>
                      <a:r>
                        <a:rPr lang="es-ES" sz="800" b="1" i="0" u="none" strike="noStrike">
                          <a:solidFill>
                            <a:srgbClr val="FFFFFF"/>
                          </a:solidFill>
                          <a:effectLst/>
                          <a:latin typeface="Felix Titling" panose="04060505060202020A04" pitchFamily="82" charset="0"/>
                        </a:rPr>
                        <a:t>GASTOS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2021</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800" b="1" i="0" u="none" strike="noStrike">
                          <a:solidFill>
                            <a:srgbClr val="FFFFFF"/>
                          </a:solidFill>
                          <a:effectLst/>
                          <a:latin typeface="Felix Titling" panose="04060505060202020A04" pitchFamily="82" charset="0"/>
                        </a:rPr>
                        <a:t>2022</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800" b="1" i="0" u="none" strike="noStrike" dirty="0">
                          <a:solidFill>
                            <a:srgbClr val="FFFFFF"/>
                          </a:solidFill>
                          <a:effectLst/>
                          <a:latin typeface="Felix Titling" panose="04060505060202020A04" pitchFamily="82" charset="0"/>
                        </a:rPr>
                        <a:t>2022/2021</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4188752555"/>
                  </a:ext>
                </a:extLst>
              </a:tr>
              <a:tr h="177774">
                <a:tc>
                  <a:txBody>
                    <a:bodyPr/>
                    <a:lstStyle/>
                    <a:p>
                      <a:pPr algn="l" fontAlgn="b"/>
                      <a:r>
                        <a:rPr lang="es-ES" sz="900" b="0" i="0" u="none" strike="noStrike">
                          <a:effectLst/>
                          <a:latin typeface="+mj-lt"/>
                        </a:rPr>
                        <a:t>Capítulo 1: Gastos de Personal</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66.597.149,30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69.423.437,37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mj-lt"/>
                        </a:rPr>
                        <a:t>4,24</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212524"/>
                  </a:ext>
                </a:extLst>
              </a:tr>
              <a:tr h="306062">
                <a:tc>
                  <a:txBody>
                    <a:bodyPr/>
                    <a:lstStyle/>
                    <a:p>
                      <a:pPr algn="l" fontAlgn="b"/>
                      <a:r>
                        <a:rPr lang="es-ES" sz="900" b="0" i="0" u="none" strike="noStrike" dirty="0">
                          <a:effectLst/>
                          <a:latin typeface="+mj-lt"/>
                        </a:rPr>
                        <a:t>Capítulo 2: Compra de Bienes y </a:t>
                      </a:r>
                      <a:r>
                        <a:rPr lang="es-ES" sz="900" b="0" i="0" u="none" strike="noStrike" dirty="0" err="1">
                          <a:effectLst/>
                          <a:latin typeface="+mj-lt"/>
                        </a:rPr>
                        <a:t>Gts.de</a:t>
                      </a:r>
                      <a:r>
                        <a:rPr lang="es-ES" sz="900" b="0" i="0" u="none" strike="noStrike" dirty="0">
                          <a:effectLst/>
                          <a:latin typeface="+mj-lt"/>
                        </a:rPr>
                        <a:t> Funcionamiento</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25.786.830,15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dirty="0">
                          <a:effectLst/>
                          <a:latin typeface="+mj-lt"/>
                        </a:rPr>
                        <a:t>     27.401.024,05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mj-lt"/>
                        </a:rPr>
                        <a:t>6,26</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928758"/>
                  </a:ext>
                </a:extLst>
              </a:tr>
              <a:tr h="177774">
                <a:tc>
                  <a:txBody>
                    <a:bodyPr/>
                    <a:lstStyle/>
                    <a:p>
                      <a:pPr algn="l" fontAlgn="b"/>
                      <a:r>
                        <a:rPr lang="es-ES" sz="900" b="0" i="0" u="none" strike="noStrike">
                          <a:effectLst/>
                          <a:latin typeface="+mj-lt"/>
                        </a:rPr>
                        <a:t>Capítulo 3: Gastos Financieros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146.145,80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73.137,83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mj-lt"/>
                        </a:rPr>
                        <a:t>-49,96</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555686"/>
                  </a:ext>
                </a:extLst>
              </a:tr>
              <a:tr h="177774">
                <a:tc>
                  <a:txBody>
                    <a:bodyPr/>
                    <a:lstStyle/>
                    <a:p>
                      <a:pPr algn="l" fontAlgn="b"/>
                      <a:r>
                        <a:rPr lang="es-ES" sz="900" b="0" i="0" u="none" strike="noStrike">
                          <a:effectLst/>
                          <a:latin typeface="+mj-lt"/>
                        </a:rPr>
                        <a:t>Capítulo 4: Transferencias Corrientes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5.358.624,28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7.679.986,89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mj-lt"/>
                        </a:rPr>
                        <a:t>43,32</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331758"/>
                  </a:ext>
                </a:extLst>
              </a:tr>
              <a:tr h="177774">
                <a:tc>
                  <a:txBody>
                    <a:bodyPr/>
                    <a:lstStyle/>
                    <a:p>
                      <a:pPr algn="l" fontAlgn="b"/>
                      <a:r>
                        <a:rPr lang="es-ES" sz="900" b="0" i="0" u="none" strike="noStrike">
                          <a:effectLst/>
                          <a:latin typeface="+mj-lt"/>
                        </a:rPr>
                        <a:t>Capítulo 5: FONDO DE CONTINGENCIAS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211.400,00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mj-lt"/>
                        </a:rPr>
                        <a:t>-100,00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555314"/>
                  </a:ext>
                </a:extLst>
              </a:tr>
              <a:tr h="0">
                <a:tc>
                  <a:txBody>
                    <a:bodyPr/>
                    <a:lstStyle/>
                    <a:p>
                      <a:pPr algn="l" fontAlgn="b"/>
                      <a:r>
                        <a:rPr lang="es-ES" sz="900" b="0" i="0" u="none" strike="noStrike" dirty="0">
                          <a:effectLst/>
                          <a:latin typeface="+mj-lt"/>
                        </a:rPr>
                        <a:t>Capítulo 6: Inversiones Reales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9.174.848,21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900" b="0" i="0" u="none" strike="noStrike">
                          <a:effectLst/>
                          <a:latin typeface="+mj-lt"/>
                        </a:rPr>
                        <a:t>     14.037.807,86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a:effectLst/>
                          <a:latin typeface="+mj-lt"/>
                        </a:rPr>
                        <a:t>53,00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129853"/>
                  </a:ext>
                </a:extLst>
              </a:tr>
              <a:tr h="177774">
                <a:tc>
                  <a:txBody>
                    <a:bodyPr/>
                    <a:lstStyle/>
                    <a:p>
                      <a:pPr algn="l" fontAlgn="b"/>
                      <a:r>
                        <a:rPr lang="es-ES" sz="900" b="0" i="0" u="none" strike="noStrike">
                          <a:effectLst/>
                          <a:latin typeface="+mj-lt"/>
                        </a:rPr>
                        <a:t>Capítulo 7: Transferencias de Capital</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33.000,00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33.000,00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effectLst/>
                          <a:latin typeface="+mj-lt"/>
                        </a:rPr>
                        <a:t>0,00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8087906"/>
                  </a:ext>
                </a:extLst>
              </a:tr>
              <a:tr h="177774">
                <a:tc>
                  <a:txBody>
                    <a:bodyPr/>
                    <a:lstStyle/>
                    <a:p>
                      <a:pPr algn="l" fontAlgn="b"/>
                      <a:r>
                        <a:rPr lang="es-ES" sz="900" b="0" i="0" u="none" strike="noStrike">
                          <a:effectLst/>
                          <a:latin typeface="+mj-lt"/>
                        </a:rPr>
                        <a:t>Capítulo 8: Activos Financieros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2.000,00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2.000,00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effectLst/>
                          <a:latin typeface="+mj-lt"/>
                        </a:rPr>
                        <a:t>0,00</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308496"/>
                  </a:ext>
                </a:extLst>
              </a:tr>
              <a:tr h="91487">
                <a:tc>
                  <a:txBody>
                    <a:bodyPr/>
                    <a:lstStyle/>
                    <a:p>
                      <a:pPr algn="l" fontAlgn="b"/>
                      <a:r>
                        <a:rPr lang="es-ES" sz="900" b="0" i="0" u="none" strike="noStrike" dirty="0">
                          <a:effectLst/>
                          <a:latin typeface="+mj-lt"/>
                        </a:rPr>
                        <a:t>Capítulo 9: Pasivos Financieros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1.974.283,90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900" b="0" i="0" u="none" strike="noStrike">
                          <a:effectLst/>
                          <a:latin typeface="+mj-lt"/>
                        </a:rPr>
                        <a:t>         1.801.157,38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effectLst/>
                          <a:latin typeface="+mj-lt"/>
                        </a:rPr>
                        <a:t>-8,77</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840984"/>
                  </a:ext>
                </a:extLst>
              </a:tr>
              <a:tr h="195551">
                <a:tc>
                  <a:txBody>
                    <a:bodyPr/>
                    <a:lstStyle/>
                    <a:p>
                      <a:pPr algn="l" fontAlgn="b"/>
                      <a:r>
                        <a:rPr lang="es-ES" sz="900" b="0" i="0" u="none" strike="noStrike">
                          <a:solidFill>
                            <a:srgbClr val="FFFFFF"/>
                          </a:solidFill>
                          <a:effectLst/>
                          <a:latin typeface="Felix Titling" panose="04060505060202020A04" pitchFamily="82" charset="0"/>
                        </a:rPr>
                        <a:t>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s-ES" sz="900" b="0" i="0" u="none" strike="noStrike">
                          <a:solidFill>
                            <a:srgbClr val="FFFFFF"/>
                          </a:solidFill>
                          <a:effectLst/>
                          <a:latin typeface="Felix Titling" panose="04060505060202020A04" pitchFamily="82" charset="0"/>
                        </a:rPr>
                        <a:t>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s-ES" sz="900" b="0" i="0" u="none" strike="noStrike">
                          <a:solidFill>
                            <a:srgbClr val="FFFFFF"/>
                          </a:solidFill>
                          <a:effectLst/>
                          <a:latin typeface="Felix Titling" panose="04060505060202020A04" pitchFamily="82" charset="0"/>
                        </a:rPr>
                        <a:t>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r" fontAlgn="b"/>
                      <a:r>
                        <a:rPr lang="es-ES" sz="900" b="0" i="0" u="none" strike="noStrike">
                          <a:solidFill>
                            <a:srgbClr val="FFFFFF"/>
                          </a:solidFill>
                          <a:effectLst/>
                          <a:latin typeface="Felix Titling" panose="04060505060202020A04" pitchFamily="82" charset="0"/>
                        </a:rPr>
                        <a:t> </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177608206"/>
                  </a:ext>
                </a:extLst>
              </a:tr>
              <a:tr h="222218">
                <a:tc>
                  <a:txBody>
                    <a:bodyPr/>
                    <a:lstStyle/>
                    <a:p>
                      <a:pPr algn="ctr" fontAlgn="b"/>
                      <a:r>
                        <a:rPr lang="es-ES" sz="900" b="1" i="0" u="none" strike="noStrike">
                          <a:solidFill>
                            <a:srgbClr val="FFFFFF"/>
                          </a:solidFill>
                          <a:effectLst/>
                          <a:latin typeface="Felix Titling" panose="04060505060202020A04" pitchFamily="82" charset="0"/>
                        </a:rPr>
                        <a:t>TOTAL GASTOS</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900" b="1" i="0" u="none" strike="noStrike">
                          <a:solidFill>
                            <a:srgbClr val="FFFFFF"/>
                          </a:solidFill>
                          <a:effectLst/>
                          <a:latin typeface="Felix Titling" panose="04060505060202020A04" pitchFamily="82" charset="0"/>
                        </a:rPr>
                        <a:t>109.284.281,64</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900" b="1" i="0" u="none" strike="noStrike">
                          <a:solidFill>
                            <a:srgbClr val="FFFFFF"/>
                          </a:solidFill>
                          <a:effectLst/>
                          <a:latin typeface="Felix Titling" panose="04060505060202020A04" pitchFamily="82" charset="0"/>
                        </a:rPr>
                        <a:t>120.451.551,38</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ES" sz="900" b="1" i="0" u="none" strike="noStrike" dirty="0">
                          <a:solidFill>
                            <a:srgbClr val="FFFFFF"/>
                          </a:solidFill>
                          <a:effectLst/>
                          <a:latin typeface="Felix Titling" panose="04060505060202020A04" pitchFamily="82" charset="0"/>
                        </a:rPr>
                        <a:t>10,22</a:t>
                      </a:r>
                    </a:p>
                  </a:txBody>
                  <a:tcPr marL="8205" marR="8205" marT="82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029730649"/>
                  </a:ext>
                </a:extLst>
              </a:tr>
            </a:tbl>
          </a:graphicData>
        </a:graphic>
      </p:graphicFrame>
      <p:sp>
        <p:nvSpPr>
          <p:cNvPr id="9" name="CuadroTexto 8">
            <a:extLst>
              <a:ext uri="{FF2B5EF4-FFF2-40B4-BE49-F238E27FC236}">
                <a16:creationId xmlns:a16="http://schemas.microsoft.com/office/drawing/2014/main" id="{6FAE6DD4-0737-47DF-AA83-6063D06C90EE}"/>
              </a:ext>
            </a:extLst>
          </p:cNvPr>
          <p:cNvSpPr txBox="1"/>
          <p:nvPr/>
        </p:nvSpPr>
        <p:spPr>
          <a:xfrm>
            <a:off x="4714776" y="1449604"/>
            <a:ext cx="4371122" cy="5170646"/>
          </a:xfrm>
          <a:prstGeom prst="rect">
            <a:avLst/>
          </a:prstGeom>
          <a:noFill/>
        </p:spPr>
        <p:txBody>
          <a:bodyPr wrap="square" rtlCol="0">
            <a:spAutoFit/>
          </a:bodyPr>
          <a:lstStyle/>
          <a:p>
            <a:pPr marL="285750" indent="-285750">
              <a:buFont typeface="Wingdings" panose="05000000000000000000" pitchFamily="2" charset="2"/>
              <a:buChar char="ü"/>
            </a:pPr>
            <a:r>
              <a:rPr lang="es-ES" sz="1200" b="1" dirty="0"/>
              <a:t>Presupuesto Expansivo en cifras</a:t>
            </a:r>
            <a:r>
              <a:rPr lang="es-ES" sz="1200" dirty="0"/>
              <a:t>.</a:t>
            </a:r>
          </a:p>
          <a:p>
            <a:pPr marL="285750" indent="-285750" algn="just">
              <a:buFont typeface="Wingdings" panose="05000000000000000000" pitchFamily="2" charset="2"/>
              <a:buChar char="ü"/>
            </a:pPr>
            <a:r>
              <a:rPr lang="es-ES" sz="1100" dirty="0"/>
              <a:t>Financiado con un importante incremento en la captación de recursos externos (Inversiones e Investigación), manteniendo los precios públicos por matrícula y servicios universitarios. </a:t>
            </a:r>
            <a:r>
              <a:rPr lang="es-ES" sz="1200" b="1" dirty="0">
                <a:solidFill>
                  <a:srgbClr val="FF0000"/>
                </a:solidFill>
              </a:rPr>
              <a:t>PRESUPUESTO EXPANSIVO.</a:t>
            </a:r>
          </a:p>
          <a:p>
            <a:pPr marL="285750" indent="-285750" algn="just">
              <a:buFont typeface="Wingdings" panose="05000000000000000000" pitchFamily="2" charset="2"/>
              <a:buChar char="ü"/>
            </a:pPr>
            <a:r>
              <a:rPr lang="es-ES" sz="1100" dirty="0"/>
              <a:t>El </a:t>
            </a:r>
            <a:r>
              <a:rPr lang="es-ES" sz="1100" b="1" dirty="0"/>
              <a:t>crecimiento</a:t>
            </a:r>
            <a:r>
              <a:rPr lang="es-ES" sz="1100" dirty="0"/>
              <a:t> del Presupuesto viene reflejado en el incremento de dotaciones en los capítulos:</a:t>
            </a:r>
          </a:p>
          <a:p>
            <a:pPr marL="742950" lvl="2" indent="-285750" algn="just">
              <a:buFont typeface="Wingdings" panose="05000000000000000000" pitchFamily="2" charset="2"/>
              <a:buChar char="ü"/>
            </a:pPr>
            <a:r>
              <a:rPr lang="es-ES" sz="1100" dirty="0"/>
              <a:t>De Gastos de Personal, para continuar con la profesionalización de su personal docente e investigador, y de administración y servicios. </a:t>
            </a:r>
            <a:r>
              <a:rPr lang="es-ES" sz="1200" b="1" dirty="0">
                <a:solidFill>
                  <a:srgbClr val="FF0000"/>
                </a:solidFill>
              </a:rPr>
              <a:t>PRESUPUESTO PROFESIONALIZADOR</a:t>
            </a:r>
          </a:p>
          <a:p>
            <a:pPr marL="742950" lvl="1" indent="-285750" algn="just">
              <a:buFont typeface="Wingdings" panose="05000000000000000000" pitchFamily="2" charset="2"/>
              <a:buChar char="ü"/>
            </a:pPr>
            <a:r>
              <a:rPr lang="es-ES" sz="1100" dirty="0"/>
              <a:t>Inversiones que doten a la Universidad de nuevas construcciones e infraestructuras que garanticen un servicio de calidad y excelencia. </a:t>
            </a:r>
            <a:r>
              <a:rPr lang="es-ES" sz="1200" b="1" dirty="0">
                <a:solidFill>
                  <a:srgbClr val="FF0000"/>
                </a:solidFill>
              </a:rPr>
              <a:t>PRESUPUESTO INVERSOR</a:t>
            </a:r>
          </a:p>
          <a:p>
            <a:pPr marL="742950" lvl="1" indent="-285750" algn="just">
              <a:buFont typeface="Wingdings" panose="05000000000000000000" pitchFamily="2" charset="2"/>
              <a:buChar char="ü"/>
            </a:pPr>
            <a:r>
              <a:rPr lang="es-ES" sz="1100" dirty="0"/>
              <a:t>Transferencias corrientes para fomentar las acciones universitarias a través de su comunidad universitaria y la sociedad. </a:t>
            </a:r>
            <a:r>
              <a:rPr lang="es-ES" sz="1200" b="1" dirty="0">
                <a:solidFill>
                  <a:srgbClr val="FF0000"/>
                </a:solidFill>
              </a:rPr>
              <a:t>PRESUPUESTO SOCIAL</a:t>
            </a:r>
          </a:p>
          <a:p>
            <a:pPr marL="628650" lvl="1" indent="-171450" algn="just">
              <a:buFont typeface="Wingdings" panose="05000000000000000000" pitchFamily="2" charset="2"/>
              <a:buChar char="ü"/>
            </a:pPr>
            <a:r>
              <a:rPr lang="es-ES" sz="1100" dirty="0"/>
              <a:t>Todo ello con una contención del gasto corriente gracias al Plan de Eficiencia y Contención del Gasto Corriente (gestión eficiente de los consumos), explicando únicamente el incremento en el capítulo II por el efecto extraordinario del incremento del coste del suministro de luz  y gas. </a:t>
            </a:r>
            <a:r>
              <a:rPr lang="es-ES" sz="1200" b="1" dirty="0">
                <a:solidFill>
                  <a:srgbClr val="FF0000"/>
                </a:solidFill>
              </a:rPr>
              <a:t>PRESUPUESTO  EFICIENTE</a:t>
            </a:r>
          </a:p>
          <a:p>
            <a:pPr marL="285750" lvl="1" indent="-285750" algn="just">
              <a:buFont typeface="Wingdings" panose="05000000000000000000" pitchFamily="2" charset="2"/>
              <a:buChar char="ü"/>
            </a:pPr>
            <a:r>
              <a:rPr lang="es-ES" sz="1100" dirty="0"/>
              <a:t>Y siendo el presupuesto con menor recurso al ahorro propio y pasivos financieros, de los últimos años. </a:t>
            </a:r>
            <a:r>
              <a:rPr lang="es-ES" sz="1200" b="1" dirty="0">
                <a:solidFill>
                  <a:srgbClr val="FF0000"/>
                </a:solidFill>
              </a:rPr>
              <a:t>PRESUPUESTO SOSTENIBLE.</a:t>
            </a:r>
          </a:p>
          <a:p>
            <a:pPr marL="285750" indent="-285750">
              <a:buFont typeface="Wingdings" panose="05000000000000000000" pitchFamily="2" charset="2"/>
              <a:buChar char="ü"/>
            </a:pPr>
            <a:endParaRPr lang="es-ES" sz="1200" dirty="0"/>
          </a:p>
        </p:txBody>
      </p:sp>
    </p:spTree>
    <p:extLst>
      <p:ext uri="{BB962C8B-B14F-4D97-AF65-F5344CB8AC3E}">
        <p14:creationId xmlns:p14="http://schemas.microsoft.com/office/powerpoint/2010/main" val="232850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pPr>
              <a:spcBef>
                <a:spcPts val="0"/>
              </a:spcBef>
              <a:defRPr/>
            </a:pPr>
            <a:r>
              <a:rPr lang="es-ES" sz="6600" b="1" dirty="0" smtClean="0">
                <a:solidFill>
                  <a:srgbClr val="FF0000"/>
                </a:solidFill>
                <a:effectLst>
                  <a:outerShdw blurRad="38100" dist="38100" dir="2700000" algn="tl">
                    <a:srgbClr val="000000">
                      <a:alpha val="43137"/>
                    </a:srgbClr>
                  </a:outerShdw>
                </a:effectLst>
              </a:rPr>
              <a:t>ACTUACIONES A LLEVAR A CABO DURANTE EL PRIMER TRIMESTRE DEL AÑO</a:t>
            </a:r>
            <a:endParaRPr lang="es-ES" sz="6600" b="1" dirty="0">
              <a:solidFill>
                <a:srgbClr val="FF0000"/>
              </a:solidFill>
              <a:effectLst>
                <a:outerShdw blurRad="38100" dist="38100" dir="2700000" algn="tl">
                  <a:srgbClr val="000000">
                    <a:alpha val="43137"/>
                  </a:srgbClr>
                </a:outerShdw>
              </a:effectLst>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0" y="723995"/>
            <a:ext cx="1224136" cy="1443432"/>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95340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4800" b="1" dirty="0" smtClean="0">
                <a:ln w="50800"/>
                <a:solidFill>
                  <a:schemeClr val="bg1">
                    <a:lumMod val="50000"/>
                  </a:schemeClr>
                </a:solidFill>
              </a:rPr>
              <a:t>NORMATIVA DE TELETRABAJO</a:t>
            </a:r>
            <a:endParaRPr lang="es-ES" sz="48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397477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4800" b="1" dirty="0" smtClean="0">
                <a:ln w="50800"/>
                <a:solidFill>
                  <a:schemeClr val="bg1">
                    <a:lumMod val="50000"/>
                  </a:schemeClr>
                </a:solidFill>
              </a:rPr>
              <a:t>Modificación de la</a:t>
            </a:r>
            <a:br>
              <a:rPr lang="es-ES" sz="4800" b="1" dirty="0" smtClean="0">
                <a:ln w="50800"/>
                <a:solidFill>
                  <a:schemeClr val="bg1">
                    <a:lumMod val="50000"/>
                  </a:schemeClr>
                </a:solidFill>
              </a:rPr>
            </a:br>
            <a:r>
              <a:rPr lang="es-ES" sz="4800" b="1" dirty="0">
                <a:ln w="50800"/>
                <a:solidFill>
                  <a:schemeClr val="bg1">
                    <a:lumMod val="50000"/>
                  </a:schemeClr>
                </a:solidFill>
              </a:rPr>
              <a:t>Normativa de sistemas y régimen de incorporación de personal y bolsas de trabajo</a:t>
            </a: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15649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grpSp>
        <p:nvGrpSpPr>
          <p:cNvPr id="9" name="Grupo 8"/>
          <p:cNvGrpSpPr/>
          <p:nvPr/>
        </p:nvGrpSpPr>
        <p:grpSpPr>
          <a:xfrm>
            <a:off x="529954" y="1738627"/>
            <a:ext cx="8076704" cy="1159178"/>
            <a:chOff x="0" y="2090"/>
            <a:chExt cx="8076704" cy="1379603"/>
          </a:xfrm>
          <a:solidFill>
            <a:srgbClr val="C0504D"/>
          </a:solidFill>
        </p:grpSpPr>
        <p:sp>
          <p:nvSpPr>
            <p:cNvPr id="11" name="Rectángulo redondeado 10"/>
            <p:cNvSpPr/>
            <p:nvPr/>
          </p:nvSpPr>
          <p:spPr>
            <a:xfrm>
              <a:off x="0" y="2090"/>
              <a:ext cx="8076704" cy="137960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CuadroTexto 11"/>
            <p:cNvSpPr txBox="1"/>
            <p:nvPr/>
          </p:nvSpPr>
          <p:spPr>
            <a:xfrm>
              <a:off x="67347" y="2090"/>
              <a:ext cx="7942010" cy="13122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s-ES" sz="3200" kern="1200" dirty="0" smtClean="0"/>
                <a:t>Suscripción de contratos laborales temporales de obra o servicio de duración determinada</a:t>
              </a:r>
              <a:endParaRPr lang="es-ES" sz="3200" kern="1200" dirty="0"/>
            </a:p>
          </p:txBody>
        </p:sp>
      </p:grpSp>
      <p:grpSp>
        <p:nvGrpSpPr>
          <p:cNvPr id="13" name="Grupo 12"/>
          <p:cNvGrpSpPr/>
          <p:nvPr/>
        </p:nvGrpSpPr>
        <p:grpSpPr>
          <a:xfrm>
            <a:off x="3398568" y="3040531"/>
            <a:ext cx="5174139" cy="1103682"/>
            <a:chOff x="2910452" y="1588636"/>
            <a:chExt cx="5174139" cy="1103682"/>
          </a:xfrm>
        </p:grpSpPr>
        <p:sp>
          <p:nvSpPr>
            <p:cNvPr id="23" name="Redondear rectángulo de esquina del mismo lado 22"/>
            <p:cNvSpPr/>
            <p:nvPr/>
          </p:nvSpPr>
          <p:spPr>
            <a:xfrm rot="5400000">
              <a:off x="4945681" y="-446593"/>
              <a:ext cx="1103682" cy="517413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edondear rectángulo de esquina del mismo lado 4"/>
            <p:cNvSpPr txBox="1"/>
            <p:nvPr/>
          </p:nvSpPr>
          <p:spPr>
            <a:xfrm>
              <a:off x="3219787" y="1642512"/>
              <a:ext cx="4810927" cy="9959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s-ES" sz="2900" kern="1200" dirty="0" smtClean="0"/>
                <a:t>3 meses. y </a:t>
              </a:r>
              <a:endParaRPr lang="es-ES" sz="2900" kern="1200" dirty="0"/>
            </a:p>
          </p:txBody>
        </p:sp>
      </p:grpSp>
      <p:grpSp>
        <p:nvGrpSpPr>
          <p:cNvPr id="14" name="Grupo 13"/>
          <p:cNvGrpSpPr/>
          <p:nvPr/>
        </p:nvGrpSpPr>
        <p:grpSpPr>
          <a:xfrm>
            <a:off x="508911" y="2965152"/>
            <a:ext cx="2910453" cy="1179061"/>
            <a:chOff x="0" y="1450674"/>
            <a:chExt cx="2910453" cy="1379603"/>
          </a:xfrm>
          <a:solidFill>
            <a:srgbClr val="C0504D"/>
          </a:solidFill>
        </p:grpSpPr>
        <p:sp>
          <p:nvSpPr>
            <p:cNvPr id="21" name="Rectángulo redondeado 20"/>
            <p:cNvSpPr/>
            <p:nvPr/>
          </p:nvSpPr>
          <p:spPr>
            <a:xfrm>
              <a:off x="0" y="1450674"/>
              <a:ext cx="2910453" cy="137960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uadroTexto 21"/>
            <p:cNvSpPr txBox="1"/>
            <p:nvPr/>
          </p:nvSpPr>
          <p:spPr>
            <a:xfrm>
              <a:off x="67347" y="1518021"/>
              <a:ext cx="2775759" cy="13122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s-ES" sz="3200" kern="1200" dirty="0" smtClean="0"/>
                <a:t>Duración inicial:</a:t>
              </a:r>
              <a:endParaRPr lang="es-ES" sz="3200" kern="1200" dirty="0"/>
            </a:p>
          </p:txBody>
        </p:sp>
      </p:grpSp>
      <p:grpSp>
        <p:nvGrpSpPr>
          <p:cNvPr id="15" name="Grupo 14"/>
          <p:cNvGrpSpPr/>
          <p:nvPr/>
        </p:nvGrpSpPr>
        <p:grpSpPr>
          <a:xfrm>
            <a:off x="3398568" y="4489114"/>
            <a:ext cx="5174139" cy="1103682"/>
            <a:chOff x="2910452" y="3037219"/>
            <a:chExt cx="5174139" cy="1103682"/>
          </a:xfrm>
        </p:grpSpPr>
        <p:sp>
          <p:nvSpPr>
            <p:cNvPr id="19" name="Redondear rectángulo de esquina del mismo lado 18"/>
            <p:cNvSpPr/>
            <p:nvPr/>
          </p:nvSpPr>
          <p:spPr>
            <a:xfrm rot="5400000">
              <a:off x="4945681" y="1001990"/>
              <a:ext cx="1103682" cy="517413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Redondear rectángulo de esquina del mismo lado 8"/>
            <p:cNvSpPr txBox="1"/>
            <p:nvPr/>
          </p:nvSpPr>
          <p:spPr>
            <a:xfrm>
              <a:off x="2977799" y="3091096"/>
              <a:ext cx="5052915" cy="9959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s-ES" sz="2900" kern="1200" dirty="0" smtClean="0"/>
                <a:t>1ª prórroga de 3 meses.</a:t>
              </a:r>
              <a:endParaRPr lang="es-ES" sz="2900" kern="1200" dirty="0"/>
            </a:p>
            <a:p>
              <a:pPr marL="285750" lvl="1" indent="-285750" algn="l" defTabSz="1289050" rtl="0">
                <a:lnSpc>
                  <a:spcPct val="90000"/>
                </a:lnSpc>
                <a:spcBef>
                  <a:spcPct val="0"/>
                </a:spcBef>
                <a:spcAft>
                  <a:spcPct val="15000"/>
                </a:spcAft>
                <a:buChar char="••"/>
              </a:pPr>
              <a:r>
                <a:rPr lang="es-ES" sz="2900" kern="1200" dirty="0" smtClean="0"/>
                <a:t>2ª y 3ª prórroga de 1 año.</a:t>
              </a:r>
              <a:endParaRPr lang="es-ES" sz="2900" kern="1200" dirty="0"/>
            </a:p>
          </p:txBody>
        </p:sp>
      </p:grpSp>
      <p:grpSp>
        <p:nvGrpSpPr>
          <p:cNvPr id="16" name="Grupo 15"/>
          <p:cNvGrpSpPr/>
          <p:nvPr/>
        </p:nvGrpSpPr>
        <p:grpSpPr>
          <a:xfrm>
            <a:off x="488116" y="4437112"/>
            <a:ext cx="2910453" cy="1293644"/>
            <a:chOff x="0" y="2899258"/>
            <a:chExt cx="2910453" cy="1379603"/>
          </a:xfrm>
          <a:solidFill>
            <a:srgbClr val="C0504D"/>
          </a:solidFill>
        </p:grpSpPr>
        <p:sp>
          <p:nvSpPr>
            <p:cNvPr id="17" name="Rectángulo redondeado 16"/>
            <p:cNvSpPr/>
            <p:nvPr/>
          </p:nvSpPr>
          <p:spPr>
            <a:xfrm>
              <a:off x="0" y="2899258"/>
              <a:ext cx="2910453" cy="137960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uadroTexto 17"/>
            <p:cNvSpPr txBox="1"/>
            <p:nvPr/>
          </p:nvSpPr>
          <p:spPr>
            <a:xfrm>
              <a:off x="67347" y="2966605"/>
              <a:ext cx="2775759" cy="12449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5730" tIns="62865" rIns="125730" bIns="62865" numCol="1" spcCol="1270" anchor="ctr" anchorCtr="0">
              <a:noAutofit/>
            </a:bodyPr>
            <a:lstStyle/>
            <a:p>
              <a:pPr lvl="0" algn="ctr" defTabSz="1466850" rtl="0">
                <a:lnSpc>
                  <a:spcPct val="90000"/>
                </a:lnSpc>
                <a:spcBef>
                  <a:spcPct val="0"/>
                </a:spcBef>
                <a:spcAft>
                  <a:spcPct val="35000"/>
                </a:spcAft>
              </a:pPr>
              <a:r>
                <a:rPr lang="es-ES" sz="3300" dirty="0"/>
                <a:t>r</a:t>
              </a:r>
              <a:r>
                <a:rPr lang="es-ES" sz="3300" kern="1200" dirty="0" smtClean="0"/>
                <a:t>enovaciones:</a:t>
              </a:r>
              <a:endParaRPr lang="es-ES" sz="3300" kern="1200" dirty="0"/>
            </a:p>
          </p:txBody>
        </p:sp>
      </p:grpSp>
    </p:spTree>
    <p:extLst>
      <p:ext uri="{BB962C8B-B14F-4D97-AF65-F5344CB8AC3E}">
        <p14:creationId xmlns:p14="http://schemas.microsoft.com/office/powerpoint/2010/main" val="408775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67427"/>
            <a:ext cx="8114787" cy="2840359"/>
          </a:xfrm>
        </p:spPr>
        <p:txBody>
          <a:bodyPr rtlCol="0">
            <a:noAutofit/>
          </a:bodyPr>
          <a:lstStyle/>
          <a:p>
            <a:r>
              <a:rPr lang="es-ES" sz="4800" b="1" dirty="0" smtClean="0">
                <a:ln w="50800"/>
                <a:solidFill>
                  <a:schemeClr val="bg1">
                    <a:lumMod val="50000"/>
                  </a:schemeClr>
                </a:solidFill>
              </a:rPr>
              <a:t>Modificación que se propone es la incorporación directamente en su condición de funcionario interino</a:t>
            </a:r>
            <a:br>
              <a:rPr lang="es-ES" sz="4800" b="1" dirty="0" smtClean="0">
                <a:ln w="50800"/>
                <a:solidFill>
                  <a:schemeClr val="bg1">
                    <a:lumMod val="50000"/>
                  </a:schemeClr>
                </a:solidFill>
              </a:rPr>
            </a:br>
            <a:endParaRPr lang="es-ES" sz="48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289842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0767"/>
            <a:ext cx="8114787" cy="4896545"/>
          </a:xfrm>
        </p:spPr>
        <p:txBody>
          <a:bodyPr rtlCol="0">
            <a:noAutofit/>
          </a:bodyPr>
          <a:lstStyle/>
          <a:p>
            <a:r>
              <a:rPr lang="es-ES" sz="3200" dirty="0" smtClean="0"/>
              <a:t>Transcurridos </a:t>
            </a:r>
            <a:r>
              <a:rPr lang="es-ES" sz="3200" dirty="0"/>
              <a:t>tres años desde el nombramiento del personal funcionario interino </a:t>
            </a:r>
            <a:r>
              <a:rPr lang="es-ES" sz="3200" u="sng" dirty="0">
                <a:solidFill>
                  <a:srgbClr val="FF0000"/>
                </a:solidFill>
              </a:rPr>
              <a:t>se producirá el fin de la relación de interinidad</a:t>
            </a:r>
            <a:r>
              <a:rPr lang="es-ES" sz="3200" dirty="0"/>
              <a:t>, y la vacante solo podrá ser ocupada por personal funcionario de carrera, salvo que el correspondiente </a:t>
            </a:r>
            <a:r>
              <a:rPr lang="es-ES" sz="3200" dirty="0">
                <a:solidFill>
                  <a:srgbClr val="FF0000"/>
                </a:solidFill>
              </a:rPr>
              <a:t>proceso selectivo </a:t>
            </a:r>
            <a:r>
              <a:rPr lang="es-ES" sz="3200" dirty="0"/>
              <a:t>quede desierto, en cuyo caso se podrá efectuar </a:t>
            </a:r>
            <a:r>
              <a:rPr lang="es-ES" sz="3200" u="sng" dirty="0">
                <a:solidFill>
                  <a:srgbClr val="FF0000"/>
                </a:solidFill>
              </a:rPr>
              <a:t>otro </a:t>
            </a:r>
            <a:r>
              <a:rPr lang="es-ES" sz="3200" dirty="0"/>
              <a:t>nombramiento de personal funcionario interino</a:t>
            </a:r>
            <a:endParaRPr lang="es-ES" sz="3200" b="1" dirty="0">
              <a:ln w="50800"/>
              <a:solidFill>
                <a:schemeClr val="bg1">
                  <a:lumMod val="50000"/>
                </a:schemeClr>
              </a:solidFill>
            </a:endParaRPr>
          </a:p>
        </p:txBody>
      </p:sp>
      <p:sp>
        <p:nvSpPr>
          <p:cNvPr id="7"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92696"/>
            <a:ext cx="841334" cy="992054"/>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
        <p:nvSpPr>
          <p:cNvPr id="6" name="CuadroTexto 5"/>
          <p:cNvSpPr txBox="1"/>
          <p:nvPr/>
        </p:nvSpPr>
        <p:spPr>
          <a:xfrm>
            <a:off x="1547664" y="826017"/>
            <a:ext cx="7093260" cy="797433"/>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57163" tIns="157163" rIns="157163" bIns="157163" numCol="1" spcCol="1270" anchor="ctr" anchorCtr="0">
            <a:noAutofit/>
          </a:bodyPr>
          <a:lstStyle/>
          <a:p>
            <a:pPr lvl="0" algn="ctr"/>
            <a:r>
              <a:rPr lang="es-ES" sz="2800" dirty="0" smtClean="0"/>
              <a:t>FUNCIONARIOS INTERINOS</a:t>
            </a:r>
            <a:endParaRPr lang="es-ES" sz="2800" dirty="0"/>
          </a:p>
        </p:txBody>
      </p:sp>
    </p:spTree>
    <p:extLst>
      <p:ext uri="{BB962C8B-B14F-4D97-AF65-F5344CB8AC3E}">
        <p14:creationId xmlns:p14="http://schemas.microsoft.com/office/powerpoint/2010/main" val="424619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67544" y="3235589"/>
            <a:ext cx="7920880" cy="147732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lgn="ctr">
              <a:buClr>
                <a:schemeClr val="accent1"/>
              </a:buClr>
            </a:pPr>
            <a:r>
              <a:rPr lang="es-ES" sz="3600" b="1" dirty="0" smtClean="0">
                <a:ln w="50800"/>
                <a:solidFill>
                  <a:schemeClr val="bg1">
                    <a:lumMod val="50000"/>
                  </a:schemeClr>
                </a:solidFill>
              </a:rPr>
              <a:t>4. SITUACIÓN </a:t>
            </a:r>
            <a:r>
              <a:rPr lang="es-ES" sz="3600" b="1" dirty="0">
                <a:ln w="50800"/>
                <a:solidFill>
                  <a:schemeClr val="bg1">
                    <a:lumMod val="50000"/>
                  </a:schemeClr>
                </a:solidFill>
              </a:rPr>
              <a:t>DE LAS INFRAESTRUCTURAS</a:t>
            </a:r>
            <a:r>
              <a:rPr lang="es-ES" sz="3600" b="1" dirty="0" smtClean="0">
                <a:ln w="50800"/>
                <a:solidFill>
                  <a:schemeClr val="bg1">
                    <a:lumMod val="50000"/>
                  </a:schemeClr>
                </a:solidFill>
              </a:rPr>
              <a:t>.</a:t>
            </a:r>
            <a:r>
              <a:rPr lang="es-ES" sz="5400" b="1" dirty="0" smtClean="0">
                <a:ln w="50800"/>
                <a:solidFill>
                  <a:schemeClr val="bg1">
                    <a:lumMod val="50000"/>
                  </a:schemeClr>
                </a:solidFill>
              </a:rPr>
              <a:t> </a:t>
            </a:r>
            <a:endParaRPr lang="es-ES" sz="5400" b="1" dirty="0">
              <a:ln w="50800"/>
              <a:solidFill>
                <a:schemeClr val="tx2">
                  <a:lumMod val="40000"/>
                  <a:lumOff val="60000"/>
                </a:schemeClr>
              </a:solidFill>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860" y="591465"/>
            <a:ext cx="2232248" cy="2632143"/>
          </a:xfrm>
          <a:prstGeom prst="rect">
            <a:avLst/>
          </a:prstGeom>
        </p:spPr>
      </p:pic>
      <p:sp>
        <p:nvSpPr>
          <p:cNvPr id="5" name="Rectángulo 4"/>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spTree>
    <p:extLst>
      <p:ext uri="{BB962C8B-B14F-4D97-AF65-F5344CB8AC3E}">
        <p14:creationId xmlns:p14="http://schemas.microsoft.com/office/powerpoint/2010/main" val="422470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692696"/>
            <a:ext cx="6571060" cy="982446"/>
          </a:xfrm>
        </p:spPr>
        <p:txBody>
          <a:bodyPr>
            <a:normAutofit fontScale="90000"/>
          </a:bodyPr>
          <a:lstStyle/>
          <a:p>
            <a:r>
              <a:rPr lang="es-ES" sz="3000" dirty="0">
                <a:latin typeface="+mn-lt"/>
              </a:rPr>
              <a:t>CAMPUS DE ALTEA</a:t>
            </a:r>
            <a:r>
              <a:rPr lang="es-ES" sz="1800" dirty="0">
                <a:latin typeface="+mn-lt"/>
              </a:rPr>
              <a:t/>
            </a:r>
            <a:br>
              <a:rPr lang="es-ES" sz="1800" dirty="0">
                <a:latin typeface="+mn-lt"/>
              </a:rPr>
            </a:br>
            <a:r>
              <a:rPr lang="es-ES" sz="1500" dirty="0">
                <a:latin typeface="+mn-lt"/>
              </a:rPr>
              <a:t/>
            </a:r>
            <a:br>
              <a:rPr lang="es-ES" sz="1500" dirty="0">
                <a:latin typeface="+mn-lt"/>
              </a:rPr>
            </a:br>
            <a:r>
              <a:rPr lang="es-ES" sz="900" dirty="0">
                <a:latin typeface="Calibri" panose="020F0502020204030204" pitchFamily="34" charset="0"/>
                <a:ea typeface="Calibri" panose="020F0502020204030204" pitchFamily="34" charset="0"/>
              </a:rPr>
              <a:t>PRINCIPALES ACTUACIONES DE  INFRAESTRUCTURAS</a:t>
            </a:r>
            <a:r>
              <a:rPr lang="es-ES" sz="1500" dirty="0"/>
              <a:t/>
            </a:r>
            <a:br>
              <a:rPr lang="es-ES" sz="1500" dirty="0"/>
            </a:br>
            <a:endParaRPr lang="es-ES" sz="1500" dirty="0"/>
          </a:p>
        </p:txBody>
      </p:sp>
      <p:sp>
        <p:nvSpPr>
          <p:cNvPr id="3" name="Subtítulo 2"/>
          <p:cNvSpPr>
            <a:spLocks noGrp="1"/>
          </p:cNvSpPr>
          <p:nvPr>
            <p:ph idx="1"/>
          </p:nvPr>
        </p:nvSpPr>
        <p:spPr/>
        <p:txBody>
          <a:bodyPr>
            <a:normAutofit/>
          </a:bodyPr>
          <a:lstStyle/>
          <a:p>
            <a:pPr algn="r"/>
            <a:endParaRPr lang="es-ES" sz="900" dirty="0"/>
          </a:p>
          <a:p>
            <a:r>
              <a:rPr lang="es-ES" sz="1800" dirty="0"/>
              <a:t>Reforma de instalaciones de clima de los edificios P. Campana, Bernia y Albir</a:t>
            </a:r>
          </a:p>
          <a:p>
            <a:pPr lvl="1">
              <a:buFont typeface="Wingdings" panose="05000000000000000000" pitchFamily="2" charset="2"/>
              <a:buChar char="Ø"/>
            </a:pPr>
            <a:r>
              <a:rPr lang="es-ES" sz="1800" dirty="0"/>
              <a:t>Presupuesto total: 391.365 </a:t>
            </a:r>
            <a:r>
              <a:rPr lang="es-ES" sz="1800" dirty="0" smtClean="0"/>
              <a:t>€.</a:t>
            </a:r>
            <a:endParaRPr lang="es-ES" sz="1800" dirty="0"/>
          </a:p>
          <a:p>
            <a:pPr lvl="1">
              <a:buFont typeface="Wingdings" panose="05000000000000000000" pitchFamily="2" charset="2"/>
              <a:buChar char="Ø"/>
            </a:pPr>
            <a:r>
              <a:rPr lang="es-ES" sz="1800" dirty="0"/>
              <a:t>Obras finalizadas en septiembre 2021.</a:t>
            </a:r>
          </a:p>
          <a:p>
            <a:pPr lvl="1">
              <a:buFont typeface="Wingdings" panose="05000000000000000000" pitchFamily="2" charset="2"/>
              <a:buChar char="Ø"/>
            </a:pPr>
            <a:r>
              <a:rPr lang="es-ES" sz="1800" dirty="0"/>
              <a:t>Actuaciones: Mejora y adecuación, a la normativa vigente, de las instalaciones de climatización y ventilación.</a:t>
            </a:r>
          </a:p>
          <a:p>
            <a:r>
              <a:rPr lang="es-ES" sz="1800" dirty="0"/>
              <a:t>Nuevo edificio </a:t>
            </a:r>
            <a:r>
              <a:rPr lang="es-ES" sz="1800" dirty="0" smtClean="0"/>
              <a:t>MASCARAT:</a:t>
            </a:r>
            <a:endParaRPr lang="es-ES" sz="1800" dirty="0"/>
          </a:p>
          <a:p>
            <a:pPr lvl="1">
              <a:buFont typeface="Wingdings" panose="05000000000000000000" pitchFamily="2" charset="2"/>
              <a:buChar char="Ø"/>
            </a:pPr>
            <a:r>
              <a:rPr lang="es-ES" sz="1800" dirty="0"/>
              <a:t>Presupuesto actualizado-2021: 2.693.000 </a:t>
            </a:r>
            <a:r>
              <a:rPr lang="es-ES" sz="1800" dirty="0" smtClean="0"/>
              <a:t>€.</a:t>
            </a:r>
            <a:endParaRPr lang="es-ES" sz="1800" dirty="0"/>
          </a:p>
          <a:p>
            <a:pPr lvl="1">
              <a:buFont typeface="Wingdings" panose="05000000000000000000" pitchFamily="2" charset="2"/>
              <a:buChar char="Ø"/>
            </a:pPr>
            <a:r>
              <a:rPr lang="es-ES" sz="1800" dirty="0"/>
              <a:t>Expediente en fase de licitación.</a:t>
            </a:r>
          </a:p>
          <a:p>
            <a:pPr lvl="1">
              <a:buFont typeface="Wingdings" panose="05000000000000000000" pitchFamily="2" charset="2"/>
              <a:buChar char="Ø"/>
            </a:pPr>
            <a:r>
              <a:rPr lang="es-ES" sz="1800" dirty="0"/>
              <a:t>Inicio de obras para primer trimestre del </a:t>
            </a:r>
            <a:r>
              <a:rPr lang="es-ES" sz="1800" dirty="0" smtClean="0"/>
              <a:t>2022.</a:t>
            </a:r>
            <a:endParaRPr lang="es-ES" sz="1800" dirty="0"/>
          </a:p>
          <a:p>
            <a:endParaRPr lang="es-ES" sz="1800" dirty="0"/>
          </a:p>
          <a:p>
            <a:endParaRPr lang="es-ES" sz="1800" dirty="0"/>
          </a:p>
          <a:p>
            <a:pPr lvl="1">
              <a:buFont typeface="Wingdings" panose="05000000000000000000" pitchFamily="2" charset="2"/>
              <a:buChar char="Ø"/>
            </a:pPr>
            <a:endParaRPr lang="es-ES" sz="600" dirty="0"/>
          </a:p>
          <a:p>
            <a:pPr algn="r"/>
            <a:endParaRPr lang="es-ES" sz="900" dirty="0"/>
          </a:p>
          <a:p>
            <a:pPr algn="r"/>
            <a:endParaRPr lang="es-ES" sz="900" dirty="0"/>
          </a:p>
        </p:txBody>
      </p:sp>
      <p:pic>
        <p:nvPicPr>
          <p:cNvPr id="26" name="Imagen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sp>
        <p:nvSpPr>
          <p:cNvPr id="27" name="Rectángulo 26"/>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spTree>
    <p:extLst>
      <p:ext uri="{BB962C8B-B14F-4D97-AF65-F5344CB8AC3E}">
        <p14:creationId xmlns:p14="http://schemas.microsoft.com/office/powerpoint/2010/main" val="852601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346050"/>
          </a:xfrm>
        </p:spPr>
        <p:txBody>
          <a:bodyPr>
            <a:normAutofit/>
          </a:bodyPr>
          <a:lstStyle/>
          <a:p>
            <a:r>
              <a:rPr lang="es-ES" sz="1400" dirty="0"/>
              <a:t>CAMPUS DE ALTEA-EDIFICIO MASCARAT</a:t>
            </a:r>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334" b="34660"/>
          <a:stretch/>
        </p:blipFill>
        <p:spPr>
          <a:xfrm>
            <a:off x="1475656" y="836712"/>
            <a:ext cx="6480000" cy="5500116"/>
          </a:xfrm>
        </p:spPr>
      </p:pic>
      <p:sp>
        <p:nvSpPr>
          <p:cNvPr id="6" name="Rectángulo 5"/>
          <p:cNvSpPr/>
          <p:nvPr/>
        </p:nvSpPr>
        <p:spPr>
          <a:xfrm>
            <a:off x="5148064" y="836712"/>
            <a:ext cx="2736304" cy="2062103"/>
          </a:xfrm>
          <a:prstGeom prst="rect">
            <a:avLst/>
          </a:prstGeom>
        </p:spPr>
        <p:txBody>
          <a:bodyPr wrap="square">
            <a:spAutoFit/>
          </a:bodyPr>
          <a:lstStyle/>
          <a:p>
            <a:pPr lvl="1" indent="-285750">
              <a:buFont typeface="Wingdings" panose="05000000000000000000" pitchFamily="2" charset="2"/>
              <a:buChar char="Ø"/>
            </a:pPr>
            <a:r>
              <a:rPr lang="es-ES" sz="1600" dirty="0" smtClean="0"/>
              <a:t>Ampliar las dotaciones del campus: salón </a:t>
            </a:r>
            <a:r>
              <a:rPr lang="es-ES" sz="1600" dirty="0"/>
              <a:t>de actos, salas exposiciones, aulas, despachos, etc…</a:t>
            </a:r>
          </a:p>
          <a:p>
            <a:pPr lvl="1" indent="-285750">
              <a:buFont typeface="Wingdings" panose="05000000000000000000" pitchFamily="2" charset="2"/>
              <a:buChar char="Ø"/>
            </a:pPr>
            <a:r>
              <a:rPr lang="es-ES" sz="1600" dirty="0"/>
              <a:t>Superficie: 1.878 m2</a:t>
            </a:r>
          </a:p>
          <a:p>
            <a:pPr lvl="1">
              <a:buFont typeface="Wingdings" panose="05000000000000000000" pitchFamily="2" charset="2"/>
              <a:buChar char="Ø"/>
            </a:pPr>
            <a:endParaRPr lang="es-ES" sz="1600" dirty="0"/>
          </a:p>
          <a:p>
            <a:pPr lvl="1">
              <a:buFont typeface="Wingdings" panose="05000000000000000000" pitchFamily="2" charset="2"/>
              <a:buChar char="Ø"/>
            </a:pPr>
            <a:endParaRPr lang="es-ES" sz="1600" dirty="0"/>
          </a:p>
          <a:p>
            <a:pPr lvl="1">
              <a:buFont typeface="Wingdings" panose="05000000000000000000" pitchFamily="2" charset="2"/>
              <a:buChar char="Ø"/>
            </a:pPr>
            <a:endParaRPr lang="es-ES" sz="1600" dirty="0"/>
          </a:p>
        </p:txBody>
      </p:sp>
      <p:sp>
        <p:nvSpPr>
          <p:cNvPr id="7" name="Rectángulo 6"/>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spTree>
    <p:extLst>
      <p:ext uri="{BB962C8B-B14F-4D97-AF65-F5344CB8AC3E}">
        <p14:creationId xmlns:p14="http://schemas.microsoft.com/office/powerpoint/2010/main" val="501938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sp>
        <p:nvSpPr>
          <p:cNvPr id="7" name="Título 1"/>
          <p:cNvSpPr txBox="1">
            <a:spLocks/>
          </p:cNvSpPr>
          <p:nvPr/>
        </p:nvSpPr>
        <p:spPr>
          <a:xfrm>
            <a:off x="1187624" y="292430"/>
            <a:ext cx="6571060" cy="982446"/>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dirty="0"/>
              <a:t>CAMPUS DE SANT JOAN D’ALACANT-</a:t>
            </a:r>
            <a:r>
              <a:rPr lang="es-ES" sz="1800" dirty="0">
                <a:latin typeface="+mn-lt"/>
              </a:rPr>
              <a:t/>
            </a:r>
            <a:br>
              <a:rPr lang="es-ES" sz="1800" dirty="0">
                <a:latin typeface="+mn-lt"/>
              </a:rPr>
            </a:br>
            <a:r>
              <a:rPr lang="es-ES" sz="1500" dirty="0">
                <a:latin typeface="+mn-lt"/>
              </a:rPr>
              <a:t/>
            </a:r>
            <a:br>
              <a:rPr lang="es-ES" sz="1500" dirty="0">
                <a:latin typeface="+mn-lt"/>
              </a:rPr>
            </a:br>
            <a:r>
              <a:rPr lang="es-ES" sz="900" dirty="0">
                <a:latin typeface="Calibri" panose="020F0502020204030204" pitchFamily="34" charset="0"/>
                <a:ea typeface="Calibri" panose="020F0502020204030204" pitchFamily="34" charset="0"/>
              </a:rPr>
              <a:t>PRINCIPALES ACTUACIONES DE  INFRAESTRUCTURAS</a:t>
            </a:r>
            <a:r>
              <a:rPr lang="es-ES" sz="1500" dirty="0"/>
              <a:t/>
            </a:r>
            <a:br>
              <a:rPr lang="es-ES" sz="1500" dirty="0"/>
            </a:br>
            <a:endParaRPr lang="es-ES" sz="1500" dirty="0"/>
          </a:p>
        </p:txBody>
      </p:sp>
      <p:sp>
        <p:nvSpPr>
          <p:cNvPr id="11" name="Subtítulo 2"/>
          <p:cNvSpPr>
            <a:spLocks noGrp="1"/>
          </p:cNvSpPr>
          <p:nvPr>
            <p:ph idx="1"/>
          </p:nvPr>
        </p:nvSpPr>
        <p:spPr>
          <a:xfrm>
            <a:off x="457200" y="1600200"/>
            <a:ext cx="8229600" cy="4525963"/>
          </a:xfrm>
        </p:spPr>
        <p:txBody>
          <a:bodyPr>
            <a:normAutofit/>
          </a:bodyPr>
          <a:lstStyle/>
          <a:p>
            <a:pPr algn="r"/>
            <a:endParaRPr lang="es-ES" sz="900" dirty="0"/>
          </a:p>
          <a:p>
            <a:r>
              <a:rPr lang="es-ES" sz="1800" dirty="0"/>
              <a:t>Edificio CONCEPCION ALEIXANDRE: en fase de licitación de obras</a:t>
            </a:r>
          </a:p>
          <a:p>
            <a:pPr marL="400050" lvl="1" indent="0">
              <a:buNone/>
            </a:pPr>
            <a:r>
              <a:rPr lang="es-ES" sz="1600" dirty="0"/>
              <a:t>-Superficie: </a:t>
            </a:r>
            <a:r>
              <a:rPr lang="es-ES" sz="1600" dirty="0" smtClean="0"/>
              <a:t>7.600m2.</a:t>
            </a:r>
            <a:r>
              <a:rPr lang="es-ES" sz="1600" dirty="0"/>
              <a:t/>
            </a:r>
            <a:br>
              <a:rPr lang="es-ES" sz="1600" dirty="0"/>
            </a:br>
            <a:r>
              <a:rPr lang="es-ES" sz="1600" dirty="0"/>
              <a:t>-Presupuesto actualizado: 11.639.702 </a:t>
            </a:r>
            <a:r>
              <a:rPr lang="es-ES" sz="1600" dirty="0" smtClean="0"/>
              <a:t>€.</a:t>
            </a:r>
            <a:endParaRPr lang="es-ES" sz="1600" dirty="0"/>
          </a:p>
          <a:p>
            <a:pPr marL="400050" lvl="1" indent="0">
              <a:buNone/>
            </a:pPr>
            <a:r>
              <a:rPr lang="es-ES" sz="1600" dirty="0"/>
              <a:t>-Previsto inicio en 2º trimestre del </a:t>
            </a:r>
            <a:r>
              <a:rPr lang="es-ES" sz="1600" dirty="0" smtClean="0"/>
              <a:t>2022.</a:t>
            </a:r>
            <a:endParaRPr lang="es-ES" sz="1600" dirty="0"/>
          </a:p>
          <a:p>
            <a:pPr marL="400050" lvl="1" indent="0">
              <a:buNone/>
            </a:pPr>
            <a:endParaRPr lang="es-ES" sz="1600" dirty="0"/>
          </a:p>
          <a:p>
            <a:r>
              <a:rPr lang="es-ES" sz="1800" dirty="0"/>
              <a:t>Edificio NAU DE LA SALUT-CLINICA TRASLACIONAL: en fase de supervisión del proyecto.</a:t>
            </a:r>
          </a:p>
          <a:p>
            <a:pPr marL="400050" lvl="1" indent="0">
              <a:buNone/>
            </a:pPr>
            <a:r>
              <a:rPr lang="es-ES" sz="1400" dirty="0"/>
              <a:t>-</a:t>
            </a:r>
            <a:r>
              <a:rPr lang="es-ES" sz="1600" dirty="0"/>
              <a:t>Superficie: </a:t>
            </a:r>
            <a:r>
              <a:rPr lang="es-ES" sz="1600" dirty="0" smtClean="0"/>
              <a:t>17.640m2.</a:t>
            </a:r>
            <a:r>
              <a:rPr lang="es-ES" sz="1600" dirty="0"/>
              <a:t/>
            </a:r>
            <a:br>
              <a:rPr lang="es-ES" sz="1600" dirty="0"/>
            </a:br>
            <a:r>
              <a:rPr lang="es-ES" sz="1600" dirty="0"/>
              <a:t>-Presupuesto actualizado: 24,5M</a:t>
            </a:r>
            <a:r>
              <a:rPr lang="es-ES" sz="1600" dirty="0" smtClean="0"/>
              <a:t>€.</a:t>
            </a:r>
            <a:endParaRPr lang="es-ES" sz="1600" dirty="0"/>
          </a:p>
          <a:p>
            <a:pPr marL="400050" lvl="1" indent="0">
              <a:buNone/>
            </a:pPr>
            <a:r>
              <a:rPr lang="es-ES" sz="1600" dirty="0"/>
              <a:t>-Previsto inicio en 1er trimestre del </a:t>
            </a:r>
            <a:r>
              <a:rPr lang="es-ES" sz="1600" dirty="0" smtClean="0"/>
              <a:t>2023.</a:t>
            </a:r>
            <a:endParaRPr lang="es-ES" sz="1600" dirty="0"/>
          </a:p>
          <a:p>
            <a:pPr marL="400050" lvl="1" indent="0">
              <a:buNone/>
            </a:pPr>
            <a:endParaRPr lang="es-ES" sz="1600" dirty="0"/>
          </a:p>
          <a:p>
            <a:r>
              <a:rPr lang="es-ES" sz="1800" dirty="0"/>
              <a:t>Mejora de la instalación de ventilación el edifico Marie Curie: proyecto aprobado.</a:t>
            </a:r>
          </a:p>
          <a:p>
            <a:pPr marL="400050" lvl="1" indent="0">
              <a:buNone/>
            </a:pPr>
            <a:r>
              <a:rPr lang="es-ES" sz="1600" dirty="0"/>
              <a:t>-Presupuesto actualizado: 571.000 </a:t>
            </a:r>
            <a:r>
              <a:rPr lang="es-ES" sz="1600" dirty="0" smtClean="0"/>
              <a:t>€.</a:t>
            </a:r>
            <a:endParaRPr lang="es-ES" sz="1600" dirty="0"/>
          </a:p>
          <a:p>
            <a:pPr marL="400050" lvl="1" indent="0">
              <a:buNone/>
            </a:pPr>
            <a:r>
              <a:rPr lang="es-ES" sz="1600" dirty="0"/>
              <a:t>- Previsto inicio en 2º trimestre del </a:t>
            </a:r>
            <a:r>
              <a:rPr lang="es-ES" sz="1600" dirty="0" smtClean="0"/>
              <a:t>2022.</a:t>
            </a:r>
            <a:endParaRPr lang="es-ES" sz="1600" dirty="0"/>
          </a:p>
          <a:p>
            <a:endParaRPr lang="es-ES" sz="1800" dirty="0"/>
          </a:p>
          <a:p>
            <a:endParaRPr lang="es-ES" sz="1800" dirty="0"/>
          </a:p>
          <a:p>
            <a:pPr lvl="1">
              <a:buFont typeface="Wingdings" panose="05000000000000000000" pitchFamily="2" charset="2"/>
              <a:buChar char="Ø"/>
            </a:pPr>
            <a:endParaRPr lang="es-ES" sz="600" dirty="0"/>
          </a:p>
          <a:p>
            <a:pPr algn="r"/>
            <a:endParaRPr lang="es-ES" sz="900" dirty="0"/>
          </a:p>
          <a:p>
            <a:pPr algn="r"/>
            <a:endParaRPr lang="es-ES" sz="900" dirty="0"/>
          </a:p>
        </p:txBody>
      </p:sp>
    </p:spTree>
    <p:extLst>
      <p:ext uri="{BB962C8B-B14F-4D97-AF65-F5344CB8AC3E}">
        <p14:creationId xmlns:p14="http://schemas.microsoft.com/office/powerpoint/2010/main" val="149116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43608" y="332656"/>
            <a:ext cx="7129462" cy="1138773"/>
          </a:xfrm>
          <a:prstGeom prst="rect">
            <a:avLst/>
          </a:prstGeom>
          <a:noFill/>
        </p:spPr>
        <p:txBody>
          <a:bodyPr wrap="square">
            <a:spAutoFit/>
          </a:bodyPr>
          <a:lstStyle/>
          <a:p>
            <a:pPr algn="just" fontAlgn="auto">
              <a:spcBef>
                <a:spcPts val="0"/>
              </a:spcBef>
              <a:spcAft>
                <a:spcPts val="0"/>
              </a:spcAft>
              <a:defRPr/>
            </a:pPr>
            <a:endParaRPr lang="es-ES_tradnl" sz="2400" b="1" dirty="0">
              <a:solidFill>
                <a:prstClr val="black"/>
              </a:solidFill>
              <a:latin typeface="+mn-lt"/>
              <a:cs typeface="+mn-cs"/>
            </a:endParaRPr>
          </a:p>
          <a:p>
            <a:pPr algn="ctr" fontAlgn="auto">
              <a:spcBef>
                <a:spcPts val="0"/>
              </a:spcBef>
              <a:spcAft>
                <a:spcPts val="0"/>
              </a:spcAft>
              <a:defRPr/>
            </a:pPr>
            <a:r>
              <a:rPr lang="es-ES_tradnl" sz="4400" b="1" dirty="0">
                <a:solidFill>
                  <a:srgbClr val="FF0000"/>
                </a:solidFill>
                <a:effectLst>
                  <a:outerShdw blurRad="38100" dist="38100" dir="2700000" algn="tl">
                    <a:srgbClr val="000000">
                      <a:alpha val="43137"/>
                    </a:srgbClr>
                  </a:outerShdw>
                </a:effectLst>
                <a:latin typeface="+mj-lt"/>
                <a:cs typeface="+mn-cs"/>
              </a:rPr>
              <a:t>Estabilidad</a:t>
            </a:r>
            <a:r>
              <a:rPr lang="es-ES_tradnl" sz="4400" b="1" dirty="0">
                <a:solidFill>
                  <a:schemeClr val="tx2">
                    <a:lumMod val="40000"/>
                    <a:lumOff val="60000"/>
                  </a:schemeClr>
                </a:solidFill>
                <a:effectLst>
                  <a:outerShdw blurRad="38100" dist="38100" dir="2700000" algn="tl">
                    <a:srgbClr val="000000">
                      <a:alpha val="43137"/>
                    </a:srgbClr>
                  </a:outerShdw>
                </a:effectLst>
                <a:latin typeface="+mj-lt"/>
                <a:cs typeface="+mn-cs"/>
              </a:rPr>
              <a:t>  </a:t>
            </a:r>
            <a:r>
              <a:rPr lang="es-ES_tradnl" sz="4400" b="1" dirty="0">
                <a:solidFill>
                  <a:srgbClr val="FF0000"/>
                </a:solidFill>
                <a:effectLst>
                  <a:outerShdw blurRad="38100" dist="38100" dir="2700000" algn="tl">
                    <a:srgbClr val="000000">
                      <a:alpha val="43137"/>
                    </a:srgbClr>
                  </a:outerShdw>
                </a:effectLst>
                <a:latin typeface="+mj-lt"/>
                <a:cs typeface="+mn-cs"/>
              </a:rPr>
              <a:t>Presupuestaria</a:t>
            </a:r>
            <a:endParaRPr lang="es-ES_tradnl" sz="4400" u="sng" dirty="0">
              <a:solidFill>
                <a:srgbClr val="FF0000"/>
              </a:solidFill>
              <a:effectLst>
                <a:outerShdw blurRad="38100" dist="38100" dir="2700000" algn="tl">
                  <a:srgbClr val="000000">
                    <a:alpha val="43137"/>
                  </a:srgbClr>
                </a:outerShdw>
              </a:effectLst>
              <a:latin typeface="+mn-lt"/>
              <a:cs typeface="+mn-cs"/>
            </a:endParaRPr>
          </a:p>
        </p:txBody>
      </p:sp>
      <p:sp>
        <p:nvSpPr>
          <p:cNvPr id="11" name="10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2021</a:t>
            </a:r>
            <a:endParaRPr lang="es-ES" sz="3200" i="1" dirty="0">
              <a:solidFill>
                <a:schemeClr val="bg1"/>
              </a:solidFill>
              <a:effectLst>
                <a:outerShdw blurRad="38100" dist="38100" dir="2700000" algn="tl">
                  <a:srgbClr val="000000">
                    <a:alpha val="43137"/>
                  </a:srgbClr>
                </a:outerShdw>
              </a:effectLst>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8640"/>
            <a:ext cx="720080" cy="849078"/>
          </a:xfrm>
          <a:prstGeom prst="rect">
            <a:avLst/>
          </a:prstGeom>
        </p:spPr>
      </p:pic>
      <p:sp>
        <p:nvSpPr>
          <p:cNvPr id="10" name="Rectángulo 9"/>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4"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6 Rectángulo"/>
          <p:cNvSpPr/>
          <p:nvPr/>
        </p:nvSpPr>
        <p:spPr>
          <a:xfrm>
            <a:off x="-13750" y="12921"/>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2022</a:t>
            </a:r>
          </a:p>
        </p:txBody>
      </p:sp>
      <p:sp>
        <p:nvSpPr>
          <p:cNvPr id="5" name="Marcador de número de diapositiva 4"/>
          <p:cNvSpPr>
            <a:spLocks noGrp="1"/>
          </p:cNvSpPr>
          <p:nvPr>
            <p:ph type="sldNum" sz="quarter" idx="12"/>
          </p:nvPr>
        </p:nvSpPr>
        <p:spPr/>
        <p:txBody>
          <a:bodyPr/>
          <a:lstStyle/>
          <a:p>
            <a:fld id="{B23EB41E-E3FA-4A1B-829D-5C9D97006293}" type="slidenum">
              <a:rPr lang="es-ES" smtClean="0"/>
              <a:pPr/>
              <a:t>6</a:t>
            </a:fld>
            <a:endParaRPr lang="es-ES"/>
          </a:p>
        </p:txBody>
      </p:sp>
      <p:sp>
        <p:nvSpPr>
          <p:cNvPr id="17"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6</a:t>
            </a:fld>
            <a:endParaRPr lang="es-ES" sz="2000" b="1" dirty="0">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9A8B90EE-E95E-48C8-AE66-9FC8E1F49DBF}"/>
              </a:ext>
            </a:extLst>
          </p:cNvPr>
          <p:cNvSpPr/>
          <p:nvPr/>
        </p:nvSpPr>
        <p:spPr>
          <a:xfrm>
            <a:off x="4608339" y="6154791"/>
            <a:ext cx="3302381" cy="3651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highlight>
                <a:srgbClr val="D0D8E8"/>
              </a:highlight>
            </a:endParaRPr>
          </a:p>
        </p:txBody>
      </p:sp>
      <p:sp>
        <p:nvSpPr>
          <p:cNvPr id="2" name="CuadroTexto 1">
            <a:extLst>
              <a:ext uri="{FF2B5EF4-FFF2-40B4-BE49-F238E27FC236}">
                <a16:creationId xmlns:a16="http://schemas.microsoft.com/office/drawing/2014/main" id="{026DB0AA-7055-40BE-A8EA-3D28594AF6A2}"/>
              </a:ext>
            </a:extLst>
          </p:cNvPr>
          <p:cNvSpPr txBox="1"/>
          <p:nvPr/>
        </p:nvSpPr>
        <p:spPr>
          <a:xfrm>
            <a:off x="4631167" y="6161097"/>
            <a:ext cx="3302381" cy="369332"/>
          </a:xfrm>
          <a:prstGeom prst="rect">
            <a:avLst/>
          </a:prstGeom>
          <a:noFill/>
        </p:spPr>
        <p:txBody>
          <a:bodyPr wrap="square" rtlCol="0">
            <a:spAutoFit/>
          </a:bodyPr>
          <a:lstStyle/>
          <a:p>
            <a:r>
              <a:rPr lang="es-ES" b="1" dirty="0">
                <a:latin typeface="+mn-lt"/>
              </a:rPr>
              <a:t>Saldo estabilidad: 25.669,30</a:t>
            </a:r>
          </a:p>
        </p:txBody>
      </p:sp>
      <p:graphicFrame>
        <p:nvGraphicFramePr>
          <p:cNvPr id="18" name="25 Gráfico">
            <a:extLst>
              <a:ext uri="{FF2B5EF4-FFF2-40B4-BE49-F238E27FC236}">
                <a16:creationId xmlns:a16="http://schemas.microsoft.com/office/drawing/2014/main" id="{A9F3C1F2-481F-4D82-A391-E20270C5F3DC}"/>
              </a:ext>
            </a:extLst>
          </p:cNvPr>
          <p:cNvGraphicFramePr>
            <a:graphicFrameLocks/>
          </p:cNvGraphicFramePr>
          <p:nvPr>
            <p:extLst/>
          </p:nvPr>
        </p:nvGraphicFramePr>
        <p:xfrm>
          <a:off x="703040" y="1646436"/>
          <a:ext cx="7129462" cy="43977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68457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54946"/>
            <a:ext cx="8229600" cy="1143000"/>
          </a:xfrm>
        </p:spPr>
        <p:txBody>
          <a:bodyPr>
            <a:normAutofit fontScale="90000"/>
          </a:bodyPr>
          <a:lstStyle/>
          <a:p>
            <a:r>
              <a:rPr lang="es-ES" sz="1800" dirty="0"/>
              <a:t/>
            </a:r>
            <a:br>
              <a:rPr lang="es-ES" sz="1800" dirty="0"/>
            </a:br>
            <a:r>
              <a:rPr lang="es-ES" sz="1800" dirty="0"/>
              <a:t/>
            </a:r>
            <a:br>
              <a:rPr lang="es-ES" sz="1800" dirty="0"/>
            </a:br>
            <a:r>
              <a:rPr lang="es-ES" sz="1800" dirty="0"/>
              <a:t/>
            </a:r>
            <a:br>
              <a:rPr lang="es-ES" sz="1800" dirty="0"/>
            </a:br>
            <a:r>
              <a:rPr lang="es-ES" sz="1800" dirty="0"/>
              <a:t/>
            </a:r>
            <a:br>
              <a:rPr lang="es-ES" sz="1800" dirty="0"/>
            </a:br>
            <a:r>
              <a:rPr lang="es-ES" sz="1800" dirty="0"/>
              <a:t/>
            </a:r>
            <a:br>
              <a:rPr lang="es-ES" sz="1800" dirty="0"/>
            </a:br>
            <a:r>
              <a:rPr lang="es-ES" sz="1800" dirty="0"/>
              <a:t/>
            </a:r>
            <a:br>
              <a:rPr lang="es-ES" sz="1800" dirty="0"/>
            </a:br>
            <a:r>
              <a:rPr lang="es-ES" sz="2000" dirty="0"/>
              <a:t>CAMPUS DE SANT JOAN D’ALACANT</a:t>
            </a:r>
            <a:r>
              <a:rPr lang="es-ES" sz="1800" dirty="0"/>
              <a:t/>
            </a:r>
            <a:br>
              <a:rPr lang="es-ES" sz="1800" dirty="0"/>
            </a:br>
            <a:r>
              <a:rPr lang="es-ES" sz="1500" dirty="0"/>
              <a:t/>
            </a:r>
            <a:br>
              <a:rPr lang="es-ES" sz="1500" dirty="0"/>
            </a:br>
            <a:r>
              <a:rPr lang="es-ES" dirty="0"/>
              <a:t/>
            </a:r>
            <a:br>
              <a:rPr lang="es-ES" dirty="0"/>
            </a:br>
            <a:r>
              <a:rPr lang="es-ES" dirty="0"/>
              <a:t/>
            </a:r>
            <a:br>
              <a:rPr lang="es-ES" dirty="0"/>
            </a:br>
            <a:endParaRPr lang="es-ES" sz="1500" dirty="0"/>
          </a:p>
        </p:txBody>
      </p:sp>
      <p:sp>
        <p:nvSpPr>
          <p:cNvPr id="28" name="Subtítulo 3"/>
          <p:cNvSpPr txBox="1">
            <a:spLocks/>
          </p:cNvSpPr>
          <p:nvPr/>
        </p:nvSpPr>
        <p:spPr>
          <a:xfrm>
            <a:off x="1475656" y="987669"/>
            <a:ext cx="7149480" cy="14332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600" dirty="0"/>
              <a:t>EDIFICIO CONCEPCION ALEIXANDRE: en fase de licitación de obras</a:t>
            </a:r>
          </a:p>
          <a:p>
            <a:pPr marL="0" indent="0">
              <a:buFont typeface="Arial" pitchFamily="34" charset="0"/>
              <a:buNone/>
            </a:pPr>
            <a:r>
              <a:rPr lang="es-ES" sz="1400" dirty="0"/>
              <a:t>-Superficie: 7.600m2</a:t>
            </a:r>
            <a:br>
              <a:rPr lang="es-ES" sz="1400" dirty="0"/>
            </a:br>
            <a:r>
              <a:rPr lang="es-ES" sz="1400" dirty="0"/>
              <a:t>-Presupuesto actualizado: 11,6M€</a:t>
            </a:r>
          </a:p>
          <a:p>
            <a:pPr marL="0" indent="0">
              <a:buFont typeface="Arial" pitchFamily="34" charset="0"/>
              <a:buNone/>
            </a:pPr>
            <a:r>
              <a:rPr lang="es-ES" sz="1400" dirty="0"/>
              <a:t>- Destinado a espacios decentes de los grados de Fisioterapia, Terapia Ocupacional y Podología</a:t>
            </a:r>
          </a:p>
        </p:txBody>
      </p:sp>
      <p:sp>
        <p:nvSpPr>
          <p:cNvPr id="29" name="Rectángulo 28"/>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2153" b="21039"/>
          <a:stretch/>
        </p:blipFill>
        <p:spPr>
          <a:xfrm>
            <a:off x="0" y="2717521"/>
            <a:ext cx="9144000" cy="3672408"/>
          </a:xfrm>
          <a:prstGeom prst="rect">
            <a:avLst/>
          </a:prstGeom>
        </p:spPr>
      </p:pic>
    </p:spTree>
    <p:extLst>
      <p:ext uri="{BB962C8B-B14F-4D97-AF65-F5344CB8AC3E}">
        <p14:creationId xmlns:p14="http://schemas.microsoft.com/office/powerpoint/2010/main" val="502594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54946"/>
            <a:ext cx="8229600" cy="1143000"/>
          </a:xfrm>
        </p:spPr>
        <p:txBody>
          <a:bodyPr>
            <a:normAutofit fontScale="90000"/>
          </a:bodyPr>
          <a:lstStyle/>
          <a:p>
            <a:r>
              <a:rPr lang="es-ES" sz="1800" dirty="0"/>
              <a:t/>
            </a:r>
            <a:br>
              <a:rPr lang="es-ES" sz="1800" dirty="0"/>
            </a:br>
            <a:r>
              <a:rPr lang="es-ES" sz="1800" dirty="0"/>
              <a:t/>
            </a:r>
            <a:br>
              <a:rPr lang="es-ES" sz="1800" dirty="0"/>
            </a:br>
            <a:r>
              <a:rPr lang="es-ES" sz="1800" dirty="0"/>
              <a:t/>
            </a:r>
            <a:br>
              <a:rPr lang="es-ES" sz="1800" dirty="0"/>
            </a:br>
            <a:r>
              <a:rPr lang="es-ES" sz="1800" dirty="0"/>
              <a:t/>
            </a:r>
            <a:br>
              <a:rPr lang="es-ES" sz="1800" dirty="0"/>
            </a:br>
            <a:r>
              <a:rPr lang="es-ES" sz="1800" dirty="0"/>
              <a:t/>
            </a:r>
            <a:br>
              <a:rPr lang="es-ES" sz="1800" dirty="0"/>
            </a:br>
            <a:r>
              <a:rPr lang="es-ES" sz="1800" dirty="0"/>
              <a:t/>
            </a:r>
            <a:br>
              <a:rPr lang="es-ES" sz="1800" dirty="0"/>
            </a:br>
            <a:r>
              <a:rPr lang="es-ES" sz="2000" dirty="0"/>
              <a:t>CAMPUS DE SANT JOAN D’ALACANT</a:t>
            </a:r>
            <a:r>
              <a:rPr lang="es-ES" sz="1800" dirty="0"/>
              <a:t/>
            </a:r>
            <a:br>
              <a:rPr lang="es-ES" sz="1800" dirty="0"/>
            </a:br>
            <a:r>
              <a:rPr lang="es-ES" sz="1500" dirty="0"/>
              <a:t/>
            </a:r>
            <a:br>
              <a:rPr lang="es-ES" sz="1500" dirty="0"/>
            </a:br>
            <a:r>
              <a:rPr lang="es-ES" dirty="0"/>
              <a:t/>
            </a:r>
            <a:br>
              <a:rPr lang="es-ES" dirty="0"/>
            </a:br>
            <a:r>
              <a:rPr lang="es-ES" dirty="0"/>
              <a:t/>
            </a:r>
            <a:br>
              <a:rPr lang="es-ES" dirty="0"/>
            </a:br>
            <a:endParaRPr lang="es-ES" sz="1500" dirty="0"/>
          </a:p>
        </p:txBody>
      </p:sp>
      <p:sp>
        <p:nvSpPr>
          <p:cNvPr id="29" name="Rectángulo 28"/>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pic>
        <p:nvPicPr>
          <p:cNvPr id="30" name="Imagen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32177" b="19926"/>
          <a:stretch/>
        </p:blipFill>
        <p:spPr>
          <a:xfrm>
            <a:off x="0" y="2861647"/>
            <a:ext cx="9144000" cy="3096344"/>
          </a:xfrm>
          <a:prstGeom prst="rect">
            <a:avLst/>
          </a:prstGeom>
        </p:spPr>
      </p:pic>
      <p:sp>
        <p:nvSpPr>
          <p:cNvPr id="5" name="Rectángulo 4"/>
          <p:cNvSpPr/>
          <p:nvPr/>
        </p:nvSpPr>
        <p:spPr>
          <a:xfrm>
            <a:off x="1295128" y="1052736"/>
            <a:ext cx="6589240" cy="1661993"/>
          </a:xfrm>
          <a:prstGeom prst="rect">
            <a:avLst/>
          </a:prstGeom>
        </p:spPr>
        <p:txBody>
          <a:bodyPr wrap="square">
            <a:spAutoFit/>
          </a:bodyPr>
          <a:lstStyle/>
          <a:p>
            <a:r>
              <a:rPr lang="es-ES" sz="1600" dirty="0"/>
              <a:t>EDIFICIO NAU DE LA SALUT-CLINICA TRASLACIONAL: en fase de supervisión del proyecto.</a:t>
            </a:r>
          </a:p>
          <a:p>
            <a:r>
              <a:rPr lang="es-ES" sz="1400" dirty="0"/>
              <a:t>-Superficie: 17.640m2</a:t>
            </a:r>
            <a:br>
              <a:rPr lang="es-ES" sz="1400" dirty="0"/>
            </a:br>
            <a:r>
              <a:rPr lang="es-ES" sz="1400" dirty="0"/>
              <a:t>-Presupuesto actualizado: 24,5 M€</a:t>
            </a:r>
          </a:p>
          <a:p>
            <a:pPr algn="just"/>
            <a:r>
              <a:rPr lang="es-ES" sz="1400" dirty="0"/>
              <a:t>-Cubrir las necesidades formativas (prácticas) de los grados Podología, Terapia Ocupacional y Fisioterapia y dotación de nuevos espacios al Parque científico de la FUMH en el campus de Sant Joan.</a:t>
            </a:r>
          </a:p>
        </p:txBody>
      </p:sp>
    </p:spTree>
    <p:extLst>
      <p:ext uri="{BB962C8B-B14F-4D97-AF65-F5344CB8AC3E}">
        <p14:creationId xmlns:p14="http://schemas.microsoft.com/office/powerpoint/2010/main" val="1522345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700" dirty="0">
                <a:latin typeface="+mn-lt"/>
              </a:rPr>
              <a:t>CAMPUS DE ELCHE</a:t>
            </a:r>
            <a:r>
              <a:rPr lang="es-ES" sz="1800" dirty="0"/>
              <a:t/>
            </a:r>
            <a:br>
              <a:rPr lang="es-ES" sz="1800" dirty="0"/>
            </a:br>
            <a:r>
              <a:rPr lang="es-ES" sz="1800" dirty="0"/>
              <a:t/>
            </a:r>
            <a:br>
              <a:rPr lang="es-ES" sz="1800" dirty="0"/>
            </a:br>
            <a:r>
              <a:rPr lang="es-ES" sz="900" dirty="0">
                <a:latin typeface="Calibri" panose="020F0502020204030204" pitchFamily="34" charset="0"/>
                <a:ea typeface="Calibri" panose="020F0502020204030204" pitchFamily="34" charset="0"/>
              </a:rPr>
              <a:t>PRINCIPALES ACTUACIONES DE  INFRAESTRUCTURAS</a:t>
            </a:r>
            <a:endParaRPr lang="es-ES" sz="900" dirty="0"/>
          </a:p>
        </p:txBody>
      </p:sp>
      <p:sp>
        <p:nvSpPr>
          <p:cNvPr id="3" name="Marcador de contenido 2"/>
          <p:cNvSpPr>
            <a:spLocks noGrp="1"/>
          </p:cNvSpPr>
          <p:nvPr>
            <p:ph idx="1"/>
          </p:nvPr>
        </p:nvSpPr>
        <p:spPr>
          <a:xfrm>
            <a:off x="457200" y="1504280"/>
            <a:ext cx="8229600" cy="1348656"/>
          </a:xfrm>
        </p:spPr>
        <p:txBody>
          <a:bodyPr>
            <a:normAutofit fontScale="92500" lnSpcReduction="20000"/>
          </a:bodyPr>
          <a:lstStyle/>
          <a:p>
            <a:pPr algn="just"/>
            <a:r>
              <a:rPr lang="es-ES" sz="2200" dirty="0"/>
              <a:t>Nuevo edificio Departamental</a:t>
            </a:r>
          </a:p>
          <a:p>
            <a:pPr lvl="1">
              <a:buFont typeface="Wingdings" panose="05000000000000000000" pitchFamily="2" charset="2"/>
              <a:buChar char="Ø"/>
            </a:pPr>
            <a:r>
              <a:rPr lang="es-ES" sz="1650" dirty="0"/>
              <a:t>Se ha redactado y aprobado el proyecto de Finalización de las </a:t>
            </a:r>
            <a:r>
              <a:rPr lang="es-ES" sz="1650" dirty="0" smtClean="0"/>
              <a:t>obras.</a:t>
            </a:r>
            <a:endParaRPr lang="es-ES" sz="1650" dirty="0"/>
          </a:p>
          <a:p>
            <a:pPr lvl="1">
              <a:buFont typeface="Wingdings" panose="05000000000000000000" pitchFamily="2" charset="2"/>
              <a:buChar char="Ø"/>
            </a:pPr>
            <a:r>
              <a:rPr lang="es-ES" sz="1650" dirty="0"/>
              <a:t>Presupuesto actualizado: 12.848.145 €</a:t>
            </a:r>
          </a:p>
          <a:p>
            <a:pPr lvl="1">
              <a:buFont typeface="Wingdings" panose="05000000000000000000" pitchFamily="2" charset="2"/>
              <a:buChar char="Ø"/>
            </a:pPr>
            <a:r>
              <a:rPr lang="es-ES" sz="1650" dirty="0"/>
              <a:t>Superficie construida 10.617 m2</a:t>
            </a:r>
          </a:p>
          <a:p>
            <a:pPr lvl="1">
              <a:buFont typeface="Wingdings" panose="05000000000000000000" pitchFamily="2" charset="2"/>
              <a:buChar char="Ø"/>
            </a:pPr>
            <a:r>
              <a:rPr lang="es-ES" sz="1650" dirty="0"/>
              <a:t>Inicio de obras previsto en el 2º trimestre del 2022.</a:t>
            </a:r>
          </a:p>
          <a:p>
            <a:endParaRPr lang="es-ES" dirty="0"/>
          </a:p>
        </p:txBody>
      </p:sp>
      <p:sp>
        <p:nvSpPr>
          <p:cNvPr id="26" name="Rectángulo 25"/>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pic>
        <p:nvPicPr>
          <p:cNvPr id="27" name="Imagen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t="56681"/>
          <a:stretch/>
        </p:blipFill>
        <p:spPr>
          <a:xfrm>
            <a:off x="0" y="3068960"/>
            <a:ext cx="9144000" cy="2801445"/>
          </a:xfrm>
          <a:prstGeom prst="rect">
            <a:avLst/>
          </a:prstGeom>
        </p:spPr>
      </p:pic>
    </p:spTree>
    <p:extLst>
      <p:ext uri="{BB962C8B-B14F-4D97-AF65-F5344CB8AC3E}">
        <p14:creationId xmlns:p14="http://schemas.microsoft.com/office/powerpoint/2010/main" val="2669592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8" y="1538817"/>
            <a:ext cx="8528304" cy="5035296"/>
          </a:xfrm>
          <a:prstGeom prst="rect">
            <a:avLst/>
          </a:prstGeom>
        </p:spPr>
      </p:pic>
      <p:sp>
        <p:nvSpPr>
          <p:cNvPr id="2" name="Título 1"/>
          <p:cNvSpPr>
            <a:spLocks noGrp="1"/>
          </p:cNvSpPr>
          <p:nvPr>
            <p:ph type="title"/>
          </p:nvPr>
        </p:nvSpPr>
        <p:spPr/>
        <p:txBody>
          <a:bodyPr>
            <a:normAutofit/>
          </a:bodyPr>
          <a:lstStyle/>
          <a:p>
            <a:r>
              <a:rPr lang="es-ES" sz="2700" dirty="0">
                <a:latin typeface="+mn-lt"/>
              </a:rPr>
              <a:t>CAMPUS DE ELCHE</a:t>
            </a:r>
            <a:r>
              <a:rPr lang="es-ES" sz="1800" dirty="0"/>
              <a:t/>
            </a:r>
            <a:br>
              <a:rPr lang="es-ES" sz="1800" dirty="0"/>
            </a:br>
            <a:r>
              <a:rPr lang="es-ES" sz="1800" dirty="0"/>
              <a:t/>
            </a:r>
            <a:br>
              <a:rPr lang="es-ES" sz="1800" dirty="0"/>
            </a:br>
            <a:r>
              <a:rPr lang="es-ES" sz="900" dirty="0">
                <a:latin typeface="Calibri" panose="020F0502020204030204" pitchFamily="34" charset="0"/>
                <a:ea typeface="Calibri" panose="020F0502020204030204" pitchFamily="34" charset="0"/>
              </a:rPr>
              <a:t>PRINCIPALES ACTUACIONES DE  INFRAESTRUCTURAS</a:t>
            </a:r>
            <a:endParaRPr lang="es-ES" sz="900" dirty="0"/>
          </a:p>
        </p:txBody>
      </p:sp>
      <p:sp>
        <p:nvSpPr>
          <p:cNvPr id="3" name="Marcador de contenido 2"/>
          <p:cNvSpPr>
            <a:spLocks noGrp="1"/>
          </p:cNvSpPr>
          <p:nvPr>
            <p:ph idx="1"/>
          </p:nvPr>
        </p:nvSpPr>
        <p:spPr>
          <a:xfrm>
            <a:off x="457200" y="1600201"/>
            <a:ext cx="8229600" cy="1108720"/>
          </a:xfrm>
        </p:spPr>
        <p:txBody>
          <a:bodyPr>
            <a:normAutofit fontScale="92500" lnSpcReduction="10000"/>
          </a:bodyPr>
          <a:lstStyle/>
          <a:p>
            <a:pPr marL="342900" lvl="1" indent="-342900">
              <a:buFont typeface="Arial" panose="020B0604020202020204" pitchFamily="34" charset="0"/>
              <a:buChar char="•"/>
            </a:pPr>
            <a:r>
              <a:rPr lang="es-ES" sz="2000" dirty="0" smtClean="0"/>
              <a:t>Edificio </a:t>
            </a:r>
            <a:r>
              <a:rPr lang="es-ES" sz="2000" dirty="0"/>
              <a:t>Valona</a:t>
            </a:r>
          </a:p>
          <a:p>
            <a:pPr lvl="1">
              <a:buFont typeface="Wingdings" panose="05000000000000000000" pitchFamily="2" charset="2"/>
              <a:buChar char="Ø"/>
            </a:pPr>
            <a:r>
              <a:rPr lang="es-ES" sz="1650" dirty="0"/>
              <a:t>Presupuesto total: 7.003.500 €.</a:t>
            </a:r>
          </a:p>
          <a:p>
            <a:pPr lvl="1">
              <a:buFont typeface="Wingdings" panose="05000000000000000000" pitchFamily="2" charset="2"/>
              <a:buChar char="Ø"/>
            </a:pPr>
            <a:r>
              <a:rPr lang="es-ES" sz="1650" dirty="0"/>
              <a:t>Superficie construida 4.925 </a:t>
            </a:r>
            <a:r>
              <a:rPr lang="es-ES" sz="1650" dirty="0" smtClean="0"/>
              <a:t>m2.</a:t>
            </a:r>
            <a:endParaRPr lang="es-ES" sz="1650" dirty="0"/>
          </a:p>
          <a:p>
            <a:pPr lvl="1">
              <a:buFont typeface="Wingdings" panose="05000000000000000000" pitchFamily="2" charset="2"/>
              <a:buChar char="Ø"/>
            </a:pPr>
            <a:r>
              <a:rPr lang="es-ES" sz="1650" dirty="0"/>
              <a:t>Obras iniciadas en octubre del 2021.</a:t>
            </a:r>
          </a:p>
          <a:p>
            <a:endParaRPr lang="es-ES" dirty="0"/>
          </a:p>
        </p:txBody>
      </p:sp>
      <p:sp>
        <p:nvSpPr>
          <p:cNvPr id="26" name="Rectángulo 25"/>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pic>
        <p:nvPicPr>
          <p:cNvPr id="27" name="Imagen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spTree>
    <p:extLst>
      <p:ext uri="{BB962C8B-B14F-4D97-AF65-F5344CB8AC3E}">
        <p14:creationId xmlns:p14="http://schemas.microsoft.com/office/powerpoint/2010/main" val="23904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388" t="33411" r="388" b="6449"/>
          <a:stretch/>
        </p:blipFill>
        <p:spPr>
          <a:xfrm>
            <a:off x="0" y="2204863"/>
            <a:ext cx="9144000" cy="3888433"/>
          </a:xfrm>
          <a:prstGeom prst="rect">
            <a:avLst/>
          </a:prstGeom>
        </p:spPr>
      </p:pic>
      <p:sp>
        <p:nvSpPr>
          <p:cNvPr id="2" name="Rectángulo 1"/>
          <p:cNvSpPr/>
          <p:nvPr/>
        </p:nvSpPr>
        <p:spPr>
          <a:xfrm>
            <a:off x="3871844" y="620688"/>
            <a:ext cx="1551771" cy="300082"/>
          </a:xfrm>
          <a:prstGeom prst="rect">
            <a:avLst/>
          </a:prstGeom>
        </p:spPr>
        <p:txBody>
          <a:bodyPr wrap="none">
            <a:spAutoFit/>
          </a:bodyPr>
          <a:lstStyle/>
          <a:p>
            <a:pPr algn="ctr"/>
            <a:r>
              <a:rPr lang="es-ES" sz="1350" dirty="0"/>
              <a:t>CAMPUS DE ELCHE </a:t>
            </a:r>
          </a:p>
        </p:txBody>
      </p:sp>
      <p:sp>
        <p:nvSpPr>
          <p:cNvPr id="4" name="Rectángulo 3"/>
          <p:cNvSpPr/>
          <p:nvPr/>
        </p:nvSpPr>
        <p:spPr>
          <a:xfrm>
            <a:off x="323528" y="1268760"/>
            <a:ext cx="4248472" cy="938719"/>
          </a:xfrm>
          <a:prstGeom prst="rect">
            <a:avLst/>
          </a:prstGeom>
        </p:spPr>
        <p:txBody>
          <a:bodyPr wrap="square">
            <a:spAutoFit/>
          </a:bodyPr>
          <a:lstStyle/>
          <a:p>
            <a:pPr algn="just"/>
            <a:r>
              <a:rPr lang="es-ES" sz="2200" dirty="0"/>
              <a:t>Nuevo aulario </a:t>
            </a:r>
            <a:r>
              <a:rPr lang="es-ES" sz="2200" dirty="0" smtClean="0"/>
              <a:t>“Perleta”</a:t>
            </a:r>
            <a:endParaRPr lang="es-ES" sz="2200" dirty="0"/>
          </a:p>
          <a:p>
            <a:pPr lvl="1">
              <a:buFont typeface="Wingdings" panose="05000000000000000000" pitchFamily="2" charset="2"/>
              <a:buChar char="Ø"/>
            </a:pPr>
            <a:r>
              <a:rPr lang="es-ES" sz="1600" dirty="0" smtClean="0"/>
              <a:t>Presupuesto </a:t>
            </a:r>
            <a:r>
              <a:rPr lang="es-ES" sz="1600" dirty="0"/>
              <a:t>estimado 4.395.000 </a:t>
            </a:r>
            <a:r>
              <a:rPr lang="es-ES" sz="1600" dirty="0" smtClean="0"/>
              <a:t>€.</a:t>
            </a:r>
            <a:endParaRPr lang="es-ES" sz="1600" dirty="0"/>
          </a:p>
          <a:p>
            <a:pPr lvl="1">
              <a:buFont typeface="Wingdings" panose="05000000000000000000" pitchFamily="2" charset="2"/>
              <a:buChar char="Ø"/>
            </a:pPr>
            <a:r>
              <a:rPr lang="es-ES" sz="1600" dirty="0"/>
              <a:t>Superficie estimada 3.150 </a:t>
            </a:r>
            <a:r>
              <a:rPr lang="es-ES" sz="1600" dirty="0" smtClean="0"/>
              <a:t>m2.</a:t>
            </a:r>
            <a:endParaRPr lang="es-ES" sz="1600" dirty="0"/>
          </a:p>
        </p:txBody>
      </p:sp>
      <p:sp>
        <p:nvSpPr>
          <p:cNvPr id="6" name="Rectángulo 5"/>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sp>
        <p:nvSpPr>
          <p:cNvPr id="7" name="Rectángulo 6"/>
          <p:cNvSpPr/>
          <p:nvPr/>
        </p:nvSpPr>
        <p:spPr>
          <a:xfrm>
            <a:off x="5057292" y="1429833"/>
            <a:ext cx="4248472" cy="854080"/>
          </a:xfrm>
          <a:prstGeom prst="rect">
            <a:avLst/>
          </a:prstGeom>
        </p:spPr>
        <p:txBody>
          <a:bodyPr wrap="square">
            <a:spAutoFit/>
          </a:bodyPr>
          <a:lstStyle/>
          <a:p>
            <a:pPr lvl="1">
              <a:buFont typeface="Wingdings" panose="05000000000000000000" pitchFamily="2" charset="2"/>
              <a:buChar char="Ø"/>
            </a:pPr>
            <a:r>
              <a:rPr lang="es-ES" sz="1600" dirty="0" smtClean="0"/>
              <a:t>Expediente </a:t>
            </a:r>
            <a:r>
              <a:rPr lang="es-ES" sz="1600" dirty="0"/>
              <a:t>de redacción del Proyecto </a:t>
            </a:r>
            <a:r>
              <a:rPr lang="es-ES" sz="1600" dirty="0" smtClean="0"/>
              <a:t>adjudicado al Arquitecto Javier </a:t>
            </a:r>
            <a:r>
              <a:rPr lang="es-ES" sz="1600" dirty="0"/>
              <a:t>García </a:t>
            </a:r>
            <a:r>
              <a:rPr lang="es-ES" sz="1600" dirty="0" smtClean="0"/>
              <a:t>Solera.</a:t>
            </a:r>
            <a:endParaRPr lang="es-ES" sz="1600" dirty="0"/>
          </a:p>
        </p:txBody>
      </p:sp>
    </p:spTree>
    <p:extLst>
      <p:ext uri="{BB962C8B-B14F-4D97-AF65-F5344CB8AC3E}">
        <p14:creationId xmlns:p14="http://schemas.microsoft.com/office/powerpoint/2010/main" val="3713701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t="18699"/>
          <a:stretch/>
        </p:blipFill>
        <p:spPr>
          <a:xfrm>
            <a:off x="-4644" y="1340768"/>
            <a:ext cx="9144000" cy="5256584"/>
          </a:xfrm>
          <a:prstGeom prst="rect">
            <a:avLst/>
          </a:prstGeom>
        </p:spPr>
      </p:pic>
      <p:sp>
        <p:nvSpPr>
          <p:cNvPr id="2" name="Rectángulo 1"/>
          <p:cNvSpPr/>
          <p:nvPr/>
        </p:nvSpPr>
        <p:spPr>
          <a:xfrm>
            <a:off x="3871844" y="620688"/>
            <a:ext cx="1551771" cy="300082"/>
          </a:xfrm>
          <a:prstGeom prst="rect">
            <a:avLst/>
          </a:prstGeom>
        </p:spPr>
        <p:txBody>
          <a:bodyPr wrap="none">
            <a:spAutoFit/>
          </a:bodyPr>
          <a:lstStyle/>
          <a:p>
            <a:pPr algn="ctr"/>
            <a:r>
              <a:rPr lang="es-ES" sz="1350" dirty="0"/>
              <a:t>CAMPUS DE ELCHE </a:t>
            </a:r>
          </a:p>
        </p:txBody>
      </p:sp>
      <p:sp>
        <p:nvSpPr>
          <p:cNvPr id="4" name="Rectángulo 3"/>
          <p:cNvSpPr/>
          <p:nvPr/>
        </p:nvSpPr>
        <p:spPr>
          <a:xfrm>
            <a:off x="2771800" y="1556792"/>
            <a:ext cx="4248472" cy="1700466"/>
          </a:xfrm>
          <a:prstGeom prst="rect">
            <a:avLst/>
          </a:prstGeom>
        </p:spPr>
        <p:txBody>
          <a:bodyPr wrap="square">
            <a:spAutoFit/>
          </a:bodyPr>
          <a:lstStyle/>
          <a:p>
            <a:pPr algn="just"/>
            <a:r>
              <a:rPr lang="es-ES" sz="2200" dirty="0">
                <a:solidFill>
                  <a:schemeClr val="bg1"/>
                </a:solidFill>
              </a:rPr>
              <a:t>Nuevo aulario “Perleta”</a:t>
            </a:r>
          </a:p>
          <a:p>
            <a:pPr lvl="1" algn="just">
              <a:buFont typeface="Wingdings" panose="05000000000000000000" pitchFamily="2" charset="2"/>
              <a:buChar char="Ø"/>
            </a:pPr>
            <a:r>
              <a:rPr lang="es-ES" sz="1650" dirty="0">
                <a:solidFill>
                  <a:schemeClr val="bg1"/>
                </a:solidFill>
              </a:rPr>
              <a:t>Aulas docentes y laboratorios destinados a los grados de Periodismo y comunicación audiovisual.</a:t>
            </a:r>
          </a:p>
          <a:p>
            <a:pPr lvl="1" algn="just">
              <a:buFont typeface="Wingdings" panose="05000000000000000000" pitchFamily="2" charset="2"/>
              <a:buChar char="Ø"/>
            </a:pPr>
            <a:r>
              <a:rPr lang="es-ES" sz="1650" dirty="0">
                <a:solidFill>
                  <a:schemeClr val="bg1"/>
                </a:solidFill>
              </a:rPr>
              <a:t> Platos, sala grabación, set fotografía, salón de grados, ….</a:t>
            </a:r>
          </a:p>
        </p:txBody>
      </p:sp>
      <p:sp>
        <p:nvSpPr>
          <p:cNvPr id="6" name="Rectángulo 5"/>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spTree>
    <p:extLst>
      <p:ext uri="{BB962C8B-B14F-4D97-AF65-F5344CB8AC3E}">
        <p14:creationId xmlns:p14="http://schemas.microsoft.com/office/powerpoint/2010/main" val="35446131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19396"/>
          <a:stretch/>
        </p:blipFill>
        <p:spPr>
          <a:xfrm>
            <a:off x="252000" y="980728"/>
            <a:ext cx="8640000" cy="5223134"/>
          </a:xfrm>
          <a:prstGeom prst="rect">
            <a:avLst/>
          </a:prstGeom>
        </p:spPr>
      </p:pic>
      <p:sp>
        <p:nvSpPr>
          <p:cNvPr id="2" name="Título 1"/>
          <p:cNvSpPr txBox="1">
            <a:spLocks/>
          </p:cNvSpPr>
          <p:nvPr/>
        </p:nvSpPr>
        <p:spPr>
          <a:xfrm>
            <a:off x="611560" y="476672"/>
            <a:ext cx="7488832" cy="7920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600" dirty="0"/>
              <a:t>CAMPUS DE ELCHE- ADECUACION DEL ENTORNO DE LA GALIA</a:t>
            </a:r>
            <a:endParaRPr lang="es-ES" sz="1600" dirty="0">
              <a:latin typeface="+mn-lt"/>
            </a:endParaRPr>
          </a:p>
        </p:txBody>
      </p:sp>
      <p:sp>
        <p:nvSpPr>
          <p:cNvPr id="9" name="Rectángulo 8">
            <a:extLst>
              <a:ext uri="{FF2B5EF4-FFF2-40B4-BE49-F238E27FC236}">
                <a16:creationId xmlns:a16="http://schemas.microsoft.com/office/drawing/2014/main" id="{44121F15-D83E-41D1-A4F7-22979ACA1D46}"/>
              </a:ext>
            </a:extLst>
          </p:cNvPr>
          <p:cNvSpPr/>
          <p:nvPr/>
        </p:nvSpPr>
        <p:spPr>
          <a:xfrm>
            <a:off x="6011280" y="1128441"/>
            <a:ext cx="2592288" cy="1869743"/>
          </a:xfrm>
          <a:prstGeom prst="rect">
            <a:avLst/>
          </a:prstGeom>
        </p:spPr>
        <p:txBody>
          <a:bodyPr wrap="square">
            <a:spAutoFit/>
          </a:bodyPr>
          <a:lstStyle/>
          <a:p>
            <a:pPr lvl="1">
              <a:buFont typeface="Wingdings" panose="05000000000000000000" pitchFamily="2" charset="2"/>
              <a:buChar char="Ø"/>
            </a:pPr>
            <a:r>
              <a:rPr lang="es-ES" sz="1650" dirty="0">
                <a:solidFill>
                  <a:schemeClr val="bg1"/>
                </a:solidFill>
              </a:rPr>
              <a:t>Obras recibidas en octubre 2021</a:t>
            </a:r>
          </a:p>
          <a:p>
            <a:pPr lvl="1">
              <a:buFont typeface="Wingdings" panose="05000000000000000000" pitchFamily="2" charset="2"/>
              <a:buChar char="Ø"/>
            </a:pPr>
            <a:r>
              <a:rPr lang="es-ES" sz="1650" dirty="0">
                <a:solidFill>
                  <a:schemeClr val="bg1"/>
                </a:solidFill>
              </a:rPr>
              <a:t>Renovación de zonas de paso y estanciales en el entorno del edificio</a:t>
            </a:r>
            <a:r>
              <a:rPr lang="es-ES" sz="1650" dirty="0"/>
              <a:t>.</a:t>
            </a:r>
          </a:p>
          <a:p>
            <a:pPr lvl="1">
              <a:buFont typeface="Wingdings" panose="05000000000000000000" pitchFamily="2" charset="2"/>
              <a:buChar char="Ø"/>
            </a:pPr>
            <a:endParaRPr lang="es-ES" sz="1650" dirty="0"/>
          </a:p>
        </p:txBody>
      </p:sp>
      <p:sp>
        <p:nvSpPr>
          <p:cNvPr id="6" name="Rectángulo 5"/>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spTree>
    <p:extLst>
      <p:ext uri="{BB962C8B-B14F-4D97-AF65-F5344CB8AC3E}">
        <p14:creationId xmlns:p14="http://schemas.microsoft.com/office/powerpoint/2010/main" val="1991013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0626" t="15744" r="19070" b="22831"/>
          <a:stretch/>
        </p:blipFill>
        <p:spPr>
          <a:xfrm>
            <a:off x="683568" y="2245724"/>
            <a:ext cx="7416824" cy="4320000"/>
          </a:xfrm>
          <a:prstGeom prst="rect">
            <a:avLst/>
          </a:prstGeom>
        </p:spPr>
      </p:pic>
      <p:sp>
        <p:nvSpPr>
          <p:cNvPr id="2" name="Rectángulo 1"/>
          <p:cNvSpPr/>
          <p:nvPr/>
        </p:nvSpPr>
        <p:spPr>
          <a:xfrm>
            <a:off x="3871844" y="620688"/>
            <a:ext cx="1551771" cy="300082"/>
          </a:xfrm>
          <a:prstGeom prst="rect">
            <a:avLst/>
          </a:prstGeom>
        </p:spPr>
        <p:txBody>
          <a:bodyPr wrap="none">
            <a:spAutoFit/>
          </a:bodyPr>
          <a:lstStyle/>
          <a:p>
            <a:pPr algn="ctr"/>
            <a:r>
              <a:rPr lang="es-ES" sz="1350" dirty="0"/>
              <a:t>CAMPUS DE ELCHE </a:t>
            </a:r>
          </a:p>
        </p:txBody>
      </p:sp>
      <p:sp>
        <p:nvSpPr>
          <p:cNvPr id="4" name="Rectángulo 3"/>
          <p:cNvSpPr/>
          <p:nvPr/>
        </p:nvSpPr>
        <p:spPr>
          <a:xfrm>
            <a:off x="395536" y="807193"/>
            <a:ext cx="7848872" cy="1700466"/>
          </a:xfrm>
          <a:prstGeom prst="rect">
            <a:avLst/>
          </a:prstGeom>
        </p:spPr>
        <p:txBody>
          <a:bodyPr wrap="square">
            <a:spAutoFit/>
          </a:bodyPr>
          <a:lstStyle/>
          <a:p>
            <a:pPr algn="just"/>
            <a:r>
              <a:rPr lang="es-ES" sz="2200" dirty="0"/>
              <a:t>Residencia-Albergue en el barrio de Altabix</a:t>
            </a:r>
          </a:p>
          <a:p>
            <a:pPr marL="742950" lvl="1" indent="-285750">
              <a:buFont typeface="Arial" panose="020B0604020202020204" pitchFamily="34" charset="0"/>
              <a:buChar char="•"/>
            </a:pPr>
            <a:r>
              <a:rPr lang="es-ES" sz="1650" dirty="0"/>
              <a:t>Firmado convenio de cesión con </a:t>
            </a:r>
            <a:r>
              <a:rPr lang="es-ES" sz="1650" dirty="0" smtClean="0"/>
              <a:t>Ayuntamiento.</a:t>
            </a:r>
            <a:endParaRPr lang="es-ES" sz="1650" dirty="0"/>
          </a:p>
          <a:p>
            <a:pPr marL="742950" lvl="1" indent="-285750">
              <a:buFont typeface="Arial" panose="020B0604020202020204" pitchFamily="34" charset="0"/>
              <a:buChar char="•"/>
            </a:pPr>
            <a:r>
              <a:rPr lang="es-ES" sz="1650" dirty="0" smtClean="0"/>
              <a:t>Iniciada </a:t>
            </a:r>
            <a:r>
              <a:rPr lang="es-ES" sz="1650" dirty="0"/>
              <a:t>la redacción del PPT para </a:t>
            </a:r>
            <a:r>
              <a:rPr lang="es-ES" sz="1650" dirty="0" smtClean="0"/>
              <a:t>licitar un expediente </a:t>
            </a:r>
            <a:r>
              <a:rPr lang="es-ES" sz="1650" dirty="0"/>
              <a:t>de obras y concesión del servicio</a:t>
            </a:r>
            <a:r>
              <a:rPr lang="es-ES" sz="1650" dirty="0" smtClean="0"/>
              <a:t>.</a:t>
            </a:r>
          </a:p>
          <a:p>
            <a:pPr marL="742950" lvl="1" indent="-285750">
              <a:buFont typeface="Arial" panose="020B0604020202020204" pitchFamily="34" charset="0"/>
              <a:buChar char="•"/>
            </a:pPr>
            <a:r>
              <a:rPr lang="es-ES" sz="1650" dirty="0"/>
              <a:t>Propuesta inicial de 30 habitaciones y 57 camas, zonas de estudio y comedor.</a:t>
            </a:r>
          </a:p>
          <a:p>
            <a:pPr marL="742950" lvl="1" indent="-285750">
              <a:buFont typeface="Arial" panose="020B0604020202020204" pitchFamily="34" charset="0"/>
              <a:buChar char="•"/>
            </a:pPr>
            <a:endParaRPr lang="es-ES" sz="1650" dirty="0"/>
          </a:p>
        </p:txBody>
      </p:sp>
      <p:sp>
        <p:nvSpPr>
          <p:cNvPr id="7" name="Rectángulo 6"/>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spTree>
    <p:extLst>
      <p:ext uri="{BB962C8B-B14F-4D97-AF65-F5344CB8AC3E}">
        <p14:creationId xmlns:p14="http://schemas.microsoft.com/office/powerpoint/2010/main" val="1637534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700" dirty="0">
                <a:latin typeface="+mn-lt"/>
              </a:rPr>
              <a:t>CAMPUS DE DESAMPARADOS</a:t>
            </a:r>
            <a:r>
              <a:rPr lang="es-ES" sz="1800" dirty="0"/>
              <a:t/>
            </a:r>
            <a:br>
              <a:rPr lang="es-ES" sz="1800" dirty="0"/>
            </a:br>
            <a:r>
              <a:rPr lang="es-ES" sz="1800" dirty="0"/>
              <a:t/>
            </a:r>
            <a:br>
              <a:rPr lang="es-ES" sz="1800" dirty="0"/>
            </a:br>
            <a:r>
              <a:rPr lang="es-ES" sz="900" dirty="0">
                <a:latin typeface="Calibri" panose="020F0502020204030204" pitchFamily="34" charset="0"/>
                <a:ea typeface="Calibri" panose="020F0502020204030204" pitchFamily="34" charset="0"/>
              </a:rPr>
              <a:t>PRINCIPALES ACTUACIONES DE  INFRAESTRUCTURAS</a:t>
            </a:r>
            <a:r>
              <a:rPr lang="es-ES" sz="1500" dirty="0"/>
              <a:t/>
            </a:r>
            <a:br>
              <a:rPr lang="es-ES" sz="1500" dirty="0"/>
            </a:br>
            <a:endParaRPr lang="es-ES" sz="900" dirty="0"/>
          </a:p>
        </p:txBody>
      </p:sp>
      <p:sp>
        <p:nvSpPr>
          <p:cNvPr id="3" name="Marcador de contenido 2"/>
          <p:cNvSpPr>
            <a:spLocks noGrp="1"/>
          </p:cNvSpPr>
          <p:nvPr>
            <p:ph idx="1"/>
          </p:nvPr>
        </p:nvSpPr>
        <p:spPr>
          <a:xfrm>
            <a:off x="457200" y="1600200"/>
            <a:ext cx="8229600" cy="3773015"/>
          </a:xfrm>
        </p:spPr>
        <p:txBody>
          <a:bodyPr>
            <a:normAutofit fontScale="92500" lnSpcReduction="10000"/>
          </a:bodyPr>
          <a:lstStyle/>
          <a:p>
            <a:pPr algn="just"/>
            <a:r>
              <a:rPr lang="es-ES" sz="2200" dirty="0"/>
              <a:t>Obras de reforma del edificio de la Noria 2, para ampliar los espacios del MUDIC y establecer el Centro de Análisis Sensorial y Conducta del Consumidor</a:t>
            </a:r>
            <a:r>
              <a:rPr lang="es-ES" sz="2400" dirty="0"/>
              <a:t>.</a:t>
            </a:r>
          </a:p>
          <a:p>
            <a:pPr lvl="2">
              <a:buFont typeface="Wingdings" panose="05000000000000000000" pitchFamily="2" charset="2"/>
              <a:buChar char="Ø"/>
            </a:pPr>
            <a:r>
              <a:rPr lang="es-ES" sz="1800" dirty="0"/>
              <a:t>Presupuesto de ejecución: 812.500 </a:t>
            </a:r>
            <a:r>
              <a:rPr lang="es-ES" sz="1800" dirty="0" smtClean="0"/>
              <a:t>€.</a:t>
            </a:r>
            <a:endParaRPr lang="es-ES" sz="1800" dirty="0"/>
          </a:p>
          <a:p>
            <a:pPr lvl="2">
              <a:buFont typeface="Wingdings" panose="05000000000000000000" pitchFamily="2" charset="2"/>
              <a:buChar char="Ø"/>
            </a:pPr>
            <a:r>
              <a:rPr lang="es-ES" sz="1800" dirty="0"/>
              <a:t>Obras adjudicadas.</a:t>
            </a:r>
          </a:p>
          <a:p>
            <a:pPr lvl="2">
              <a:buFont typeface="Wingdings" panose="05000000000000000000" pitchFamily="2" charset="2"/>
              <a:buChar char="Ø"/>
            </a:pPr>
            <a:r>
              <a:rPr lang="es-ES" sz="1800" dirty="0"/>
              <a:t>Inicio de obras enero del </a:t>
            </a:r>
            <a:r>
              <a:rPr lang="es-ES" sz="1800" dirty="0" smtClean="0"/>
              <a:t>2022.</a:t>
            </a:r>
            <a:endParaRPr lang="es-ES" sz="1800" dirty="0"/>
          </a:p>
          <a:p>
            <a:pPr marL="914400" lvl="2" indent="0">
              <a:buNone/>
            </a:pPr>
            <a:endParaRPr lang="es-ES" sz="1800" dirty="0"/>
          </a:p>
          <a:p>
            <a:pPr marL="342900" lvl="2" indent="-342900" algn="just"/>
            <a:r>
              <a:rPr lang="es-ES" sz="2200" dirty="0"/>
              <a:t>Proyecto de reforma de la climatización del edificio Biblioteca-Salón de Actos de Desamparados:</a:t>
            </a:r>
          </a:p>
          <a:p>
            <a:pPr lvl="2">
              <a:buFont typeface="Wingdings" panose="05000000000000000000" pitchFamily="2" charset="2"/>
              <a:buChar char="Ø"/>
            </a:pPr>
            <a:r>
              <a:rPr lang="es-ES" sz="1800" dirty="0"/>
              <a:t>Presupuesto actualizado: 473.883 </a:t>
            </a:r>
            <a:r>
              <a:rPr lang="es-ES" sz="1800" dirty="0" smtClean="0"/>
              <a:t>€.</a:t>
            </a:r>
            <a:endParaRPr lang="es-ES" sz="1800" dirty="0"/>
          </a:p>
          <a:p>
            <a:pPr lvl="2">
              <a:buFont typeface="Wingdings" panose="05000000000000000000" pitchFamily="2" charset="2"/>
              <a:buChar char="Ø"/>
            </a:pPr>
            <a:r>
              <a:rPr lang="es-ES" sz="1800" dirty="0"/>
              <a:t>Expediente en fase licitación.</a:t>
            </a:r>
          </a:p>
          <a:p>
            <a:pPr lvl="2">
              <a:buFont typeface="Wingdings" panose="05000000000000000000" pitchFamily="2" charset="2"/>
              <a:buChar char="Ø"/>
            </a:pPr>
            <a:r>
              <a:rPr lang="es-ES" sz="1800" dirty="0"/>
              <a:t>Inicio de obras para primer trimestre del 2022.</a:t>
            </a:r>
          </a:p>
          <a:p>
            <a:pPr lvl="2">
              <a:buFont typeface="Wingdings" panose="05000000000000000000" pitchFamily="2" charset="2"/>
              <a:buChar char="Ø"/>
            </a:pPr>
            <a:endParaRPr lang="es-ES" sz="1800" dirty="0"/>
          </a:p>
          <a:p>
            <a:pPr lvl="2">
              <a:buFont typeface="Wingdings" panose="05000000000000000000" pitchFamily="2" charset="2"/>
              <a:buChar char="Ø"/>
            </a:pPr>
            <a:endParaRPr lang="es-ES" sz="1800" dirty="0"/>
          </a:p>
          <a:p>
            <a:pPr marL="342900" lvl="2" indent="-342900" algn="just"/>
            <a:endParaRPr lang="es-ES" sz="2200" dirty="0"/>
          </a:p>
          <a:p>
            <a:pPr marL="914400" lvl="2" indent="0">
              <a:buNone/>
            </a:pPr>
            <a:endParaRPr lang="es-ES" sz="1800" dirty="0"/>
          </a:p>
          <a:p>
            <a:endParaRPr lang="es-ES" dirty="0"/>
          </a:p>
        </p:txBody>
      </p:sp>
      <p:sp>
        <p:nvSpPr>
          <p:cNvPr id="26" name="Rectángulo 25"/>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spTree>
    <p:extLst>
      <p:ext uri="{BB962C8B-B14F-4D97-AF65-F5344CB8AC3E}">
        <p14:creationId xmlns:p14="http://schemas.microsoft.com/office/powerpoint/2010/main" val="1198658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700" dirty="0">
                <a:latin typeface="+mn-lt"/>
              </a:rPr>
              <a:t/>
            </a:r>
            <a:br>
              <a:rPr lang="es-ES" sz="2700" dirty="0">
                <a:latin typeface="+mn-lt"/>
              </a:rPr>
            </a:br>
            <a:r>
              <a:rPr lang="es-ES" sz="2700" dirty="0">
                <a:latin typeface="+mn-lt"/>
              </a:rPr>
              <a:t>OTRAS ACTUACIONES DE AMBITO GENERAL</a:t>
            </a:r>
            <a:br>
              <a:rPr lang="es-ES" sz="2700" dirty="0">
                <a:latin typeface="+mn-lt"/>
              </a:rPr>
            </a:br>
            <a:r>
              <a:rPr lang="es-ES" sz="2700" dirty="0">
                <a:latin typeface="+mn-lt"/>
              </a:rPr>
              <a:t> </a:t>
            </a:r>
            <a:r>
              <a:rPr lang="es-ES" sz="4050" dirty="0"/>
              <a:t/>
            </a:r>
            <a:br>
              <a:rPr lang="es-ES" sz="4050" dirty="0"/>
            </a:br>
            <a:endParaRPr lang="es-ES" sz="2700" dirty="0">
              <a:latin typeface="+mn-lt"/>
            </a:endParaRPr>
          </a:p>
        </p:txBody>
      </p:sp>
      <p:sp>
        <p:nvSpPr>
          <p:cNvPr id="3" name="Marcador de contenido 2"/>
          <p:cNvSpPr>
            <a:spLocks noGrp="1"/>
          </p:cNvSpPr>
          <p:nvPr>
            <p:ph idx="1"/>
          </p:nvPr>
        </p:nvSpPr>
        <p:spPr/>
        <p:txBody>
          <a:bodyPr>
            <a:normAutofit fontScale="70000" lnSpcReduction="20000"/>
          </a:bodyPr>
          <a:lstStyle/>
          <a:p>
            <a:pPr marL="0" indent="0" algn="just">
              <a:buNone/>
            </a:pPr>
            <a:r>
              <a:rPr lang="es-ES" sz="2000" u="sng" dirty="0"/>
              <a:t>En fase de redacción de proyectos:</a:t>
            </a:r>
            <a:endParaRPr lang="es-ES" sz="2000" b="1" u="sng" dirty="0"/>
          </a:p>
          <a:p>
            <a:pPr algn="just"/>
            <a:r>
              <a:rPr lang="es-ES" sz="2000" dirty="0" smtClean="0"/>
              <a:t>Proyectos de la mejora de las </a:t>
            </a:r>
            <a:r>
              <a:rPr lang="es-ES" sz="2000" b="1" dirty="0" smtClean="0"/>
              <a:t>instalaciones </a:t>
            </a:r>
            <a:r>
              <a:rPr lang="es-ES" sz="2000" b="1" dirty="0"/>
              <a:t>de ventilación </a:t>
            </a:r>
            <a:r>
              <a:rPr lang="es-ES" sz="2000" dirty="0"/>
              <a:t>de los edificios Atzavares y Rectorado</a:t>
            </a:r>
            <a:r>
              <a:rPr lang="es-ES" sz="2000" dirty="0" smtClean="0"/>
              <a:t>.</a:t>
            </a:r>
          </a:p>
          <a:p>
            <a:pPr algn="just"/>
            <a:r>
              <a:rPr lang="es-ES" sz="2000" dirty="0" smtClean="0"/>
              <a:t>Proyecto de renovar las líneas de Alta Tensión del Campus de Sant Joan d’Alacant. (2ª Fase)</a:t>
            </a:r>
            <a:endParaRPr lang="es-ES" sz="2000" dirty="0"/>
          </a:p>
          <a:p>
            <a:pPr algn="just"/>
            <a:endParaRPr lang="es-ES" sz="2000" dirty="0"/>
          </a:p>
          <a:p>
            <a:pPr marL="0" indent="0" algn="just">
              <a:buNone/>
            </a:pPr>
            <a:r>
              <a:rPr lang="es-ES" sz="2000" u="sng" dirty="0"/>
              <a:t>En fase de licitación de las obras:</a:t>
            </a:r>
            <a:endParaRPr lang="es-ES" sz="2000" b="1" u="sng" dirty="0"/>
          </a:p>
          <a:p>
            <a:pPr algn="just"/>
            <a:r>
              <a:rPr lang="es-ES" sz="2000" dirty="0"/>
              <a:t>Suministro de </a:t>
            </a:r>
            <a:r>
              <a:rPr lang="es-ES" sz="2000" b="1" dirty="0"/>
              <a:t>iluminación “Leds” </a:t>
            </a:r>
            <a:r>
              <a:rPr lang="es-ES" sz="2000" dirty="0"/>
              <a:t>para el edificio de la </a:t>
            </a:r>
            <a:r>
              <a:rPr lang="es-ES" sz="2000" dirty="0" smtClean="0"/>
              <a:t>Galia.</a:t>
            </a:r>
            <a:endParaRPr lang="es-ES" sz="2000" dirty="0"/>
          </a:p>
          <a:p>
            <a:pPr algn="just"/>
            <a:r>
              <a:rPr lang="es-ES" sz="2000" dirty="0"/>
              <a:t>Obras de adecuación de la </a:t>
            </a:r>
            <a:r>
              <a:rPr lang="es-ES" sz="2000" b="1" dirty="0"/>
              <a:t>planta 1ª del edificio Puig Campana.</a:t>
            </a:r>
          </a:p>
          <a:p>
            <a:pPr algn="just"/>
            <a:r>
              <a:rPr lang="es-ES" sz="2000" b="1" dirty="0"/>
              <a:t>Instalación fotovoltaica </a:t>
            </a:r>
            <a:r>
              <a:rPr lang="es-ES" sz="2000" dirty="0"/>
              <a:t>para el suministro eléctrico del edifico Tudemir.</a:t>
            </a:r>
          </a:p>
          <a:p>
            <a:pPr algn="just"/>
            <a:r>
              <a:rPr lang="es-ES" sz="2000" dirty="0"/>
              <a:t>Suministro de un </a:t>
            </a:r>
            <a:r>
              <a:rPr lang="es-ES" sz="2000" b="1" dirty="0" smtClean="0"/>
              <a:t>“Quiosco-cafetería” </a:t>
            </a:r>
            <a:r>
              <a:rPr lang="es-ES" sz="2000" b="1" dirty="0"/>
              <a:t>en la plaza de </a:t>
            </a:r>
            <a:r>
              <a:rPr lang="es-ES" sz="2000" b="1" dirty="0" smtClean="0"/>
              <a:t>Altabix.</a:t>
            </a:r>
          </a:p>
          <a:p>
            <a:pPr algn="just"/>
            <a:r>
              <a:rPr lang="es-ES" sz="2000" dirty="0"/>
              <a:t>Instalación de </a:t>
            </a:r>
            <a:r>
              <a:rPr lang="es-ES" sz="2000" dirty="0" smtClean="0"/>
              <a:t>equipos redundantes para la producción </a:t>
            </a:r>
            <a:r>
              <a:rPr lang="es-ES" sz="2000" dirty="0"/>
              <a:t>de clima </a:t>
            </a:r>
            <a:r>
              <a:rPr lang="es-ES" sz="2000" dirty="0" smtClean="0"/>
              <a:t>en el edifico </a:t>
            </a:r>
            <a:r>
              <a:rPr lang="es-ES" sz="2000" b="1" dirty="0" smtClean="0"/>
              <a:t>Animalario de Elche.</a:t>
            </a:r>
            <a:endParaRPr lang="es-ES" sz="2000" b="1" dirty="0"/>
          </a:p>
          <a:p>
            <a:pPr algn="just"/>
            <a:endParaRPr lang="es-ES" sz="2000" dirty="0" smtClean="0"/>
          </a:p>
          <a:p>
            <a:pPr marL="0" indent="0" algn="just">
              <a:buNone/>
            </a:pPr>
            <a:r>
              <a:rPr lang="es-ES" sz="2000" u="sng" dirty="0" smtClean="0"/>
              <a:t>En </a:t>
            </a:r>
            <a:r>
              <a:rPr lang="es-ES" sz="2000" u="sng" dirty="0"/>
              <a:t>fase de ejecución:</a:t>
            </a:r>
          </a:p>
          <a:p>
            <a:pPr algn="just"/>
            <a:r>
              <a:rPr lang="es-ES" sz="2000" dirty="0"/>
              <a:t>Instalación de nuevas </a:t>
            </a:r>
            <a:r>
              <a:rPr lang="es-ES" sz="2000" b="1" dirty="0"/>
              <a:t>producciones de clima de los edificios Alcudia y Altamira.</a:t>
            </a:r>
          </a:p>
          <a:p>
            <a:pPr algn="just"/>
            <a:r>
              <a:rPr lang="es-ES" sz="2000" dirty="0"/>
              <a:t>Obras de adecuación del </a:t>
            </a:r>
            <a:r>
              <a:rPr lang="es-ES" sz="2000" b="1" dirty="0"/>
              <a:t>Laboratorio de Bioseguridad NCB 2 en el IDIBE. </a:t>
            </a:r>
          </a:p>
          <a:p>
            <a:pPr algn="just"/>
            <a:r>
              <a:rPr lang="es-ES" sz="2000" dirty="0"/>
              <a:t>Instalación de </a:t>
            </a:r>
            <a:r>
              <a:rPr lang="es-ES" sz="2000" b="1" dirty="0"/>
              <a:t>Estaciones de recarga de vehículos eléctricos en los 4 Campus de la UMH.</a:t>
            </a:r>
          </a:p>
          <a:p>
            <a:pPr algn="just"/>
            <a:endParaRPr lang="es-ES" sz="2000" b="1" dirty="0"/>
          </a:p>
          <a:p>
            <a:pPr marL="0" indent="0" algn="just">
              <a:buNone/>
            </a:pPr>
            <a:r>
              <a:rPr lang="es-ES" sz="2000" u="sng" dirty="0"/>
              <a:t>Recibidas:</a:t>
            </a:r>
          </a:p>
          <a:p>
            <a:pPr algn="just"/>
            <a:r>
              <a:rPr lang="es-ES" sz="2000" dirty="0"/>
              <a:t>Reforma integral de la </a:t>
            </a:r>
            <a:r>
              <a:rPr lang="es-ES" sz="2000" b="1" dirty="0"/>
              <a:t>Red de Baja Tensión del edifico F.J. Balmis. </a:t>
            </a:r>
            <a:endParaRPr lang="es-ES" sz="2000" b="1" dirty="0" smtClean="0"/>
          </a:p>
          <a:p>
            <a:pPr algn="just"/>
            <a:r>
              <a:rPr lang="es-ES" sz="2000" b="1" dirty="0" smtClean="0"/>
              <a:t>Instalación de puertas automáticas </a:t>
            </a:r>
            <a:r>
              <a:rPr lang="es-ES" sz="2000" dirty="0" smtClean="0"/>
              <a:t>en varios edificios de los Campus de Elche, Orihuela y Sant Joan.</a:t>
            </a:r>
          </a:p>
          <a:p>
            <a:pPr algn="just"/>
            <a:endParaRPr lang="es-ES" sz="2000" dirty="0"/>
          </a:p>
          <a:p>
            <a:pPr algn="just"/>
            <a:endParaRPr lang="es-ES" sz="2000" dirty="0"/>
          </a:p>
          <a:p>
            <a:pPr marL="0" indent="0">
              <a:buNone/>
            </a:pPr>
            <a:endParaRPr lang="es-ES" sz="2600" dirty="0"/>
          </a:p>
          <a:p>
            <a:endParaRPr lang="es-ES" dirty="0"/>
          </a:p>
        </p:txBody>
      </p:sp>
      <p:sp>
        <p:nvSpPr>
          <p:cNvPr id="26" name="Rectángulo 25"/>
          <p:cNvSpPr/>
          <p:nvPr/>
        </p:nvSpPr>
        <p:spPr>
          <a:xfrm>
            <a:off x="0" y="6597352"/>
            <a:ext cx="9144000" cy="2606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a:t>
            </a:r>
          </a:p>
        </p:txBody>
      </p:sp>
      <p:pic>
        <p:nvPicPr>
          <p:cNvPr id="27" name="Imagen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1937"/>
            <a:ext cx="1224136" cy="1443432"/>
          </a:xfrm>
          <a:prstGeom prst="rect">
            <a:avLst/>
          </a:prstGeom>
        </p:spPr>
      </p:pic>
    </p:spTree>
    <p:extLst>
      <p:ext uri="{BB962C8B-B14F-4D97-AF65-F5344CB8AC3E}">
        <p14:creationId xmlns:p14="http://schemas.microsoft.com/office/powerpoint/2010/main" val="125538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5968" y="303897"/>
            <a:ext cx="7272338" cy="927100"/>
          </a:xfrm>
        </p:spPr>
        <p:txBody>
          <a:bodyPr rtlCol="0">
            <a:normAutofit/>
          </a:bodyPr>
          <a:lstStyle/>
          <a:p>
            <a:pPr algn="l" eaLnBrk="1" fontAlgn="auto" hangingPunct="1">
              <a:spcAft>
                <a:spcPts val="0"/>
              </a:spcAft>
              <a:defRPr/>
            </a:pPr>
            <a:r>
              <a:rPr lang="es-ES_tradnl" sz="4000" b="1" dirty="0">
                <a:solidFill>
                  <a:srgbClr val="FF0000"/>
                </a:solidFill>
                <a:effectLst>
                  <a:outerShdw blurRad="38100" dist="38100" dir="2700000" algn="tl">
                    <a:srgbClr val="000000">
                      <a:alpha val="43137"/>
                    </a:srgbClr>
                  </a:outerShdw>
                </a:effectLst>
              </a:rPr>
              <a:t>Presupuesto Ingresos</a:t>
            </a:r>
            <a:endParaRPr lang="es-ES" sz="4000" b="1" dirty="0">
              <a:solidFill>
                <a:srgbClr val="FF0000"/>
              </a:solidFill>
            </a:endParaRPr>
          </a:p>
        </p:txBody>
      </p:sp>
      <p:sp>
        <p:nvSpPr>
          <p:cNvPr id="6" name="5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2022</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61803"/>
            <a:ext cx="720080" cy="849078"/>
          </a:xfrm>
          <a:prstGeom prst="rect">
            <a:avLst/>
          </a:prstGeom>
        </p:spPr>
      </p:pic>
      <p:sp>
        <p:nvSpPr>
          <p:cNvPr id="11" name="Rectángulo 10"/>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número de diapositiva 6"/>
          <p:cNvSpPr>
            <a:spLocks noGrp="1"/>
          </p:cNvSpPr>
          <p:nvPr>
            <p:ph type="sldNum" sz="quarter" idx="12"/>
          </p:nvPr>
        </p:nvSpPr>
        <p:spPr/>
        <p:txBody>
          <a:bodyPr/>
          <a:lstStyle/>
          <a:p>
            <a:fld id="{B23EB41E-E3FA-4A1B-829D-5C9D97006293}" type="slidenum">
              <a:rPr lang="es-ES" smtClean="0"/>
              <a:pPr/>
              <a:t>7</a:t>
            </a:fld>
            <a:endParaRPr lang="es-ES"/>
          </a:p>
        </p:txBody>
      </p:sp>
      <p:sp>
        <p:nvSpPr>
          <p:cNvPr id="13"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7</a:t>
            </a:fld>
            <a:endParaRPr lang="es-ES" sz="2000" b="1" dirty="0">
              <a:effectLst>
                <a:outerShdw blurRad="38100" dist="38100" dir="2700000" algn="tl">
                  <a:srgbClr val="000000">
                    <a:alpha val="43137"/>
                  </a:srgbClr>
                </a:outerShdw>
              </a:effectLst>
            </a:endParaRPr>
          </a:p>
        </p:txBody>
      </p:sp>
      <p:graphicFrame>
        <p:nvGraphicFramePr>
          <p:cNvPr id="4" name="Tabla 3">
            <a:extLst>
              <a:ext uri="{FF2B5EF4-FFF2-40B4-BE49-F238E27FC236}">
                <a16:creationId xmlns:a16="http://schemas.microsoft.com/office/drawing/2014/main" id="{F9E14DD8-3D65-48F6-AAA7-68F9BAF8CBC0}"/>
              </a:ext>
            </a:extLst>
          </p:cNvPr>
          <p:cNvGraphicFramePr>
            <a:graphicFrameLocks noGrp="1"/>
          </p:cNvGraphicFramePr>
          <p:nvPr>
            <p:extLst/>
          </p:nvPr>
        </p:nvGraphicFramePr>
        <p:xfrm>
          <a:off x="753414" y="1782452"/>
          <a:ext cx="7637172" cy="3207204"/>
        </p:xfrm>
        <a:graphic>
          <a:graphicData uri="http://schemas.openxmlformats.org/drawingml/2006/table">
            <a:tbl>
              <a:tblPr/>
              <a:tblGrid>
                <a:gridCol w="4022525">
                  <a:extLst>
                    <a:ext uri="{9D8B030D-6E8A-4147-A177-3AD203B41FA5}">
                      <a16:colId xmlns:a16="http://schemas.microsoft.com/office/drawing/2014/main" val="1014785574"/>
                    </a:ext>
                  </a:extLst>
                </a:gridCol>
                <a:gridCol w="1308024">
                  <a:extLst>
                    <a:ext uri="{9D8B030D-6E8A-4147-A177-3AD203B41FA5}">
                      <a16:colId xmlns:a16="http://schemas.microsoft.com/office/drawing/2014/main" val="2135697653"/>
                    </a:ext>
                  </a:extLst>
                </a:gridCol>
                <a:gridCol w="1293959">
                  <a:extLst>
                    <a:ext uri="{9D8B030D-6E8A-4147-A177-3AD203B41FA5}">
                      <a16:colId xmlns:a16="http://schemas.microsoft.com/office/drawing/2014/main" val="3181211494"/>
                    </a:ext>
                  </a:extLst>
                </a:gridCol>
                <a:gridCol w="1012664">
                  <a:extLst>
                    <a:ext uri="{9D8B030D-6E8A-4147-A177-3AD203B41FA5}">
                      <a16:colId xmlns:a16="http://schemas.microsoft.com/office/drawing/2014/main" val="2921171577"/>
                    </a:ext>
                  </a:extLst>
                </a:gridCol>
              </a:tblGrid>
              <a:tr h="344998">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PRESUPUESTO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PRESUPUESTO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PRESUPUESTO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3046406187"/>
                  </a:ext>
                </a:extLst>
              </a:tr>
              <a:tr h="344998">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INICIAL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INICIAL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575569361"/>
                  </a:ext>
                </a:extLst>
              </a:tr>
              <a:tr h="408887">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INGRESOS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2022/2021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922217517"/>
                  </a:ext>
                </a:extLst>
              </a:tr>
              <a:tr h="585219">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rId6" action="ppaction://hlinksldjump"/>
                        </a:rPr>
                        <a:t>Capítulo 3: Tasas, Precios Públicos y Otros Ingresos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17.854.808,49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17.757.971,02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990230"/>
                  </a:ext>
                </a:extLst>
              </a:tr>
              <a:tr h="29899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rId6" action="ppaction://hlinksldjump"/>
                        </a:rPr>
                        <a:t>Capítulo 4: Transferencias Corrientes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86.295.015,88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91.338.088,28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5,84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728130"/>
                  </a:ext>
                </a:extLst>
              </a:tr>
              <a:tr h="29899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rId7" action="ppaction://hlinksldjump"/>
                        </a:rPr>
                        <a:t>Capítulo 5: Ingresos Patrimoniales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615.000,00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730.000,00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18,70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441276"/>
                  </a:ext>
                </a:extLst>
              </a:tr>
              <a:tr h="306665">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rId8" action="ppaction://hlinksldjump"/>
                        </a:rPr>
                        <a:t>Capítulo 7: Transferencias de Capital</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2.543.173,37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8.848.004,00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247,91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36023"/>
                  </a:ext>
                </a:extLst>
              </a:tr>
              <a:tr h="29899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rId9" action="ppaction://hlinksldjump"/>
                        </a:rPr>
                        <a:t>Capítulo 8: Activos Financieros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1.976.283,90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1.777.488,08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-10,06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954501"/>
                  </a:ext>
                </a:extLst>
              </a:tr>
              <a:tr h="319443">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TOTAL INGRESOS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1400" b="1" i="0" u="none" strike="noStrike">
                          <a:solidFill>
                            <a:srgbClr val="FFFFFF"/>
                          </a:solidFill>
                          <a:effectLst/>
                          <a:latin typeface="Calibri" panose="020F0502020204030204" pitchFamily="34" charset="0"/>
                          <a:cs typeface="Calibri" panose="020F0502020204030204" pitchFamily="34" charset="0"/>
                        </a:rPr>
                        <a:t>109.284.281,64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1400" b="1" i="0" u="none" strike="noStrike">
                          <a:solidFill>
                            <a:srgbClr val="FFFFFF"/>
                          </a:solidFill>
                          <a:effectLst/>
                          <a:latin typeface="Calibri" panose="020F0502020204030204" pitchFamily="34" charset="0"/>
                          <a:cs typeface="Calibri" panose="020F0502020204030204" pitchFamily="34" charset="0"/>
                        </a:rPr>
                        <a:t>120.451.551,38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ES" sz="1400" b="1" i="0" u="none" strike="noStrike" dirty="0">
                          <a:solidFill>
                            <a:srgbClr val="FFFFFF"/>
                          </a:solidFill>
                          <a:effectLst/>
                          <a:latin typeface="Calibri" panose="020F0502020204030204" pitchFamily="34" charset="0"/>
                          <a:cs typeface="Calibri" panose="020F0502020204030204" pitchFamily="34" charset="0"/>
                        </a:rPr>
                        <a:t>10,22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555322837"/>
                  </a:ext>
                </a:extLst>
              </a:tr>
            </a:tbl>
          </a:graphicData>
        </a:graphic>
      </p:graphicFrame>
      <p:sp>
        <p:nvSpPr>
          <p:cNvPr id="3" name="Botón de acción: ir hacia delante o siguiente 2">
            <a:hlinkClick r:id="rId10" action="ppaction://hlinksldjump" highlightClick="1"/>
            <a:extLst>
              <a:ext uri="{FF2B5EF4-FFF2-40B4-BE49-F238E27FC236}">
                <a16:creationId xmlns:a16="http://schemas.microsoft.com/office/drawing/2014/main" id="{3BB7F601-7B96-49DB-8431-E47FEA256677}"/>
              </a:ext>
            </a:extLst>
          </p:cNvPr>
          <p:cNvSpPr/>
          <p:nvPr/>
        </p:nvSpPr>
        <p:spPr>
          <a:xfrm>
            <a:off x="8686800" y="404664"/>
            <a:ext cx="349324" cy="19981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0120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2276872"/>
            <a:ext cx="8352928" cy="3139321"/>
          </a:xfrm>
          <a:prstGeom prst="rect">
            <a:avLst/>
          </a:prstGeom>
          <a:noFill/>
        </p:spPr>
        <p:txBody>
          <a:bodyPr wrap="square">
            <a:spAutoFit/>
          </a:bodyPr>
          <a:lstStyle/>
          <a:p>
            <a:pPr algn="ctr" fontAlgn="auto">
              <a:spcBef>
                <a:spcPts val="0"/>
              </a:spcBef>
              <a:spcAft>
                <a:spcPts val="0"/>
              </a:spcAft>
              <a:defRPr/>
            </a:pPr>
            <a:r>
              <a:rPr lang="es-ES_tradnl" sz="6600" b="1" dirty="0" smtClean="0">
                <a:solidFill>
                  <a:schemeClr val="accent2">
                    <a:lumMod val="75000"/>
                  </a:schemeClr>
                </a:solidFill>
                <a:effectLst>
                  <a:outerShdw blurRad="38100" dist="38100" dir="2700000" algn="tl">
                    <a:srgbClr val="000000">
                      <a:alpha val="43137"/>
                    </a:srgbClr>
                  </a:outerShdw>
                </a:effectLst>
                <a:latin typeface="+mn-lt"/>
                <a:cs typeface="+mn-cs"/>
              </a:rPr>
              <a:t> </a:t>
            </a:r>
            <a:r>
              <a:rPr lang="es-ES_tradnl" sz="6600" b="1" dirty="0">
                <a:solidFill>
                  <a:schemeClr val="tx2"/>
                </a:solidFill>
                <a:effectLst>
                  <a:outerShdw blurRad="38100" dist="38100" dir="2700000" algn="tl">
                    <a:srgbClr val="000000">
                      <a:alpha val="43137"/>
                    </a:srgbClr>
                  </a:outerShdw>
                </a:effectLst>
                <a:latin typeface="+mj-lt"/>
                <a:cs typeface="+mn-cs"/>
              </a:rPr>
              <a:t>Gr</a:t>
            </a:r>
            <a:r>
              <a:rPr lang="es-ES_tradnl" sz="6600" b="1" dirty="0" smtClean="0">
                <a:solidFill>
                  <a:schemeClr val="tx2"/>
                </a:solidFill>
                <a:effectLst>
                  <a:outerShdw blurRad="38100" dist="38100" dir="2700000" algn="tl">
                    <a:srgbClr val="000000">
                      <a:alpha val="43137"/>
                    </a:srgbClr>
                  </a:outerShdw>
                </a:effectLst>
                <a:latin typeface="+mj-lt"/>
                <a:cs typeface="+mn-cs"/>
              </a:rPr>
              <a:t>acias </a:t>
            </a:r>
          </a:p>
          <a:p>
            <a:pPr algn="ctr" fontAlgn="auto">
              <a:spcBef>
                <a:spcPts val="0"/>
              </a:spcBef>
              <a:spcAft>
                <a:spcPts val="0"/>
              </a:spcAft>
              <a:defRPr/>
            </a:pPr>
            <a:r>
              <a:rPr lang="es-ES_tradnl" sz="6600" b="1" dirty="0">
                <a:solidFill>
                  <a:schemeClr val="tx2"/>
                </a:solidFill>
                <a:effectLst>
                  <a:outerShdw blurRad="38100" dist="38100" dir="2700000" algn="tl">
                    <a:srgbClr val="000000">
                      <a:alpha val="43137"/>
                    </a:srgbClr>
                  </a:outerShdw>
                </a:effectLst>
                <a:latin typeface="+mj-lt"/>
                <a:cs typeface="+mn-cs"/>
              </a:rPr>
              <a:t>p</a:t>
            </a:r>
            <a:r>
              <a:rPr lang="es-ES_tradnl" sz="6600" b="1" dirty="0" smtClean="0">
                <a:solidFill>
                  <a:schemeClr val="tx2"/>
                </a:solidFill>
                <a:effectLst>
                  <a:outerShdw blurRad="38100" dist="38100" dir="2700000" algn="tl">
                    <a:srgbClr val="000000">
                      <a:alpha val="43137"/>
                    </a:srgbClr>
                  </a:outerShdw>
                </a:effectLst>
                <a:latin typeface="+mj-lt"/>
                <a:cs typeface="+mn-cs"/>
              </a:rPr>
              <a:t>or</a:t>
            </a:r>
          </a:p>
          <a:p>
            <a:pPr algn="ctr" fontAlgn="auto">
              <a:spcBef>
                <a:spcPts val="0"/>
              </a:spcBef>
              <a:spcAft>
                <a:spcPts val="0"/>
              </a:spcAft>
              <a:defRPr/>
            </a:pPr>
            <a:r>
              <a:rPr lang="es-ES_tradnl" sz="6600" b="1" dirty="0" smtClean="0">
                <a:solidFill>
                  <a:schemeClr val="tx2"/>
                </a:solidFill>
                <a:effectLst>
                  <a:outerShdw blurRad="38100" dist="38100" dir="2700000" algn="tl">
                    <a:srgbClr val="000000">
                      <a:alpha val="43137"/>
                    </a:srgbClr>
                  </a:outerShdw>
                </a:effectLst>
                <a:latin typeface="+mj-lt"/>
                <a:cs typeface="+mn-cs"/>
              </a:rPr>
              <a:t> vuestra atención</a:t>
            </a:r>
            <a:endParaRPr lang="es-ES_tradnl" sz="6600" b="1" dirty="0">
              <a:solidFill>
                <a:schemeClr val="tx2"/>
              </a:solidFill>
              <a:effectLst>
                <a:outerShdw blurRad="38100" dist="38100" dir="2700000" algn="tl">
                  <a:srgbClr val="000000">
                    <a:alpha val="43137"/>
                  </a:srgbClr>
                </a:outerShdw>
              </a:effectLst>
              <a:latin typeface="+mj-lt"/>
              <a:cs typeface="+mn-cs"/>
            </a:endParaRPr>
          </a:p>
        </p:txBody>
      </p:sp>
      <p:sp>
        <p:nvSpPr>
          <p:cNvPr id="7" name="6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smtClean="0">
                <a:ln w="50800"/>
                <a:solidFill>
                  <a:schemeClr val="bg1"/>
                </a:solidFill>
                <a:effectLst>
                  <a:outerShdw blurRad="38100" dist="38100" dir="2700000" algn="tl">
                    <a:srgbClr val="000000">
                      <a:alpha val="43137"/>
                    </a:srgbClr>
                  </a:outerShdw>
                </a:effectLst>
              </a:rPr>
              <a:t>Proyecto Presupuesto 2021</a:t>
            </a:r>
            <a:endParaRPr lang="es-ES" sz="3200" i="1" dirty="0">
              <a:solidFill>
                <a:schemeClr val="bg1"/>
              </a:solidFill>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65003"/>
            <a:ext cx="1806859" cy="2130547"/>
          </a:xfrm>
          <a:prstGeom prst="rect">
            <a:avLst/>
          </a:prstGeom>
        </p:spPr>
      </p:pic>
      <p:sp>
        <p:nvSpPr>
          <p:cNvPr id="8" name="Rectángulo 7"/>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GERENCIA</a:t>
            </a:r>
            <a:endParaRPr lang="es-ES" dirty="0"/>
          </a:p>
        </p:txBody>
      </p:sp>
      <p:pic>
        <p:nvPicPr>
          <p:cNvPr id="10" name="Imagen 2" descr="cid:image002.png@01D378C5.12CA13C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número de diapositiva 4"/>
          <p:cNvSpPr>
            <a:spLocks noGrp="1"/>
          </p:cNvSpPr>
          <p:nvPr>
            <p:ph type="sldNum" sz="quarter" idx="12"/>
          </p:nvPr>
        </p:nvSpPr>
        <p:spPr/>
        <p:txBody>
          <a:bodyPr/>
          <a:lstStyle/>
          <a:p>
            <a:fld id="{B23EB41E-E3FA-4A1B-829D-5C9D97006293}" type="slidenum">
              <a:rPr lang="es-ES" smtClean="0"/>
              <a:pPr/>
              <a:t>70</a:t>
            </a:fld>
            <a:endParaRPr lang="es-ES"/>
          </a:p>
        </p:txBody>
      </p:sp>
      <p:sp>
        <p:nvSpPr>
          <p:cNvPr id="11"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70</a:t>
            </a:fld>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0048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962" y="330520"/>
            <a:ext cx="8911257" cy="720080"/>
          </a:xfrm>
        </p:spPr>
        <p:txBody>
          <a:bodyPr rtlCol="0">
            <a:noAutofit/>
          </a:bodyPr>
          <a:lstStyle/>
          <a:p>
            <a:pPr>
              <a:spcBef>
                <a:spcPts val="0"/>
              </a:spcBef>
              <a:defRPr/>
            </a:pPr>
            <a:r>
              <a:rPr lang="es-ES_tradnl" sz="2400" b="1" dirty="0">
                <a:solidFill>
                  <a:srgbClr val="FF0000"/>
                </a:solidFill>
                <a:effectLst>
                  <a:outerShdw blurRad="38100" dist="38100" dir="2700000" algn="tl">
                    <a:srgbClr val="000000">
                      <a:alpha val="43137"/>
                    </a:srgbClr>
                  </a:outerShdw>
                </a:effectLst>
                <a:ea typeface="+mn-ea"/>
                <a:cs typeface="+mn-cs"/>
              </a:rPr>
              <a:t>Criterios  adoptados en el Presupuesto de Ingresos</a:t>
            </a:r>
            <a:endParaRPr lang="es-ES" sz="2400" b="1" dirty="0">
              <a:solidFill>
                <a:srgbClr val="FF0000"/>
              </a:solidFill>
              <a:effectLst>
                <a:outerShdw blurRad="38100" dist="38100" dir="2700000" algn="tl">
                  <a:srgbClr val="000000">
                    <a:alpha val="43137"/>
                  </a:srgbClr>
                </a:outerShdw>
              </a:effectLst>
              <a:ea typeface="+mn-ea"/>
              <a:cs typeface="+mn-cs"/>
            </a:endParaRPr>
          </a:p>
        </p:txBody>
      </p:sp>
      <p:sp>
        <p:nvSpPr>
          <p:cNvPr id="4" name="3 CuadroTexto"/>
          <p:cNvSpPr txBox="1">
            <a:spLocks noChangeArrowheads="1"/>
          </p:cNvSpPr>
          <p:nvPr/>
        </p:nvSpPr>
        <p:spPr bwMode="auto">
          <a:xfrm>
            <a:off x="107503" y="934989"/>
            <a:ext cx="9006611" cy="3268587"/>
          </a:xfrm>
          <a:prstGeom prst="rect">
            <a:avLst/>
          </a:prstGeom>
          <a:noFill/>
          <a:ln w="9525">
            <a:noFill/>
            <a:miter lim="800000"/>
            <a:headEnd/>
            <a:tailEnd/>
          </a:ln>
        </p:spPr>
        <p:txBody>
          <a:bodyPr wrap="square">
            <a:spAutoFit/>
          </a:bodyPr>
          <a:lstStyle/>
          <a:p>
            <a:pPr marL="640080" lvl="1" indent="-274320" algn="just" fontAlgn="auto">
              <a:spcBef>
                <a:spcPct val="20000"/>
              </a:spcBef>
              <a:spcAft>
                <a:spcPts val="0"/>
              </a:spcAft>
              <a:buClr>
                <a:schemeClr val="accent5"/>
              </a:buClr>
              <a:buFont typeface="Wingdings" pitchFamily="2" charset="2"/>
              <a:buChar char="q"/>
              <a:defRPr/>
            </a:pPr>
            <a:r>
              <a:rPr lang="es-ES_tradnl" sz="2400" b="1" dirty="0">
                <a:solidFill>
                  <a:schemeClr val="tx1">
                    <a:lumMod val="65000"/>
                    <a:lumOff val="35000"/>
                  </a:schemeClr>
                </a:solidFill>
                <a:latin typeface="+mn-lt"/>
                <a:cs typeface="+mn-cs"/>
              </a:rPr>
              <a:t>Capítulo IV. Transferencias corrientes.</a:t>
            </a:r>
          </a:p>
          <a:p>
            <a:pPr marL="1097280" lvl="2" indent="-274320" algn="just" fontAlgn="auto">
              <a:spcBef>
                <a:spcPct val="20000"/>
              </a:spcBef>
              <a:spcAft>
                <a:spcPts val="0"/>
              </a:spcAft>
              <a:buClr>
                <a:schemeClr val="accent5"/>
              </a:buClr>
              <a:buFont typeface="Wingdings" pitchFamily="2" charset="2"/>
              <a:buChar char="ü"/>
              <a:defRPr/>
            </a:pPr>
            <a:r>
              <a:rPr lang="es-ES_tradnl" sz="2400" i="1" dirty="0">
                <a:solidFill>
                  <a:schemeClr val="tx1">
                    <a:lumMod val="65000"/>
                    <a:lumOff val="35000"/>
                  </a:schemeClr>
                </a:solidFill>
                <a:latin typeface="+mn-lt"/>
                <a:cs typeface="+mn-cs"/>
              </a:rPr>
              <a:t>Presupuestación únicamente de las subvenciones incluidas en el presupuesto de la institución subvencionadora  o con resolución de concesión recibida.</a:t>
            </a:r>
          </a:p>
          <a:p>
            <a:pPr marL="640080" lvl="1" indent="-274320" algn="just" fontAlgn="auto">
              <a:spcBef>
                <a:spcPct val="20000"/>
              </a:spcBef>
              <a:spcAft>
                <a:spcPts val="0"/>
              </a:spcAft>
              <a:buClr>
                <a:schemeClr val="accent5"/>
              </a:buClr>
              <a:buFont typeface="Wingdings" pitchFamily="2" charset="2"/>
              <a:buChar char="ü"/>
              <a:defRPr/>
            </a:pPr>
            <a:r>
              <a:rPr lang="es-ES_tradnl" sz="3200" i="1" dirty="0">
                <a:solidFill>
                  <a:schemeClr val="tx1">
                    <a:lumMod val="65000"/>
                    <a:lumOff val="35000"/>
                  </a:schemeClr>
                </a:solidFill>
              </a:rPr>
              <a:t>Convenio Financiación </a:t>
            </a:r>
            <a:r>
              <a:rPr lang="es-ES_tradnl" sz="3200" i="1" dirty="0">
                <a:solidFill>
                  <a:schemeClr val="accent6">
                    <a:lumMod val="75000"/>
                  </a:schemeClr>
                </a:solidFill>
              </a:rPr>
              <a:t>GV.</a:t>
            </a:r>
          </a:p>
          <a:p>
            <a:pPr marL="365760" lvl="1" algn="just" fontAlgn="auto">
              <a:spcBef>
                <a:spcPct val="20000"/>
              </a:spcBef>
              <a:spcAft>
                <a:spcPts val="0"/>
              </a:spcAft>
              <a:buClr>
                <a:schemeClr val="accent5"/>
              </a:buClr>
              <a:defRPr/>
            </a:pPr>
            <a:endParaRPr lang="es-ES_tradnl" sz="3200" i="1" dirty="0">
              <a:solidFill>
                <a:schemeClr val="accent6">
                  <a:lumMod val="75000"/>
                </a:schemeClr>
              </a:solidFill>
            </a:endParaRPr>
          </a:p>
          <a:p>
            <a:pPr marL="822960" lvl="2" algn="just" fontAlgn="auto">
              <a:spcBef>
                <a:spcPct val="20000"/>
              </a:spcBef>
              <a:spcAft>
                <a:spcPts val="0"/>
              </a:spcAft>
              <a:buClr>
                <a:schemeClr val="accent5"/>
              </a:buClr>
              <a:defRPr/>
            </a:pPr>
            <a:endParaRPr lang="es-ES_tradnl" sz="2400" i="1" dirty="0">
              <a:solidFill>
                <a:schemeClr val="tx1">
                  <a:lumMod val="65000"/>
                  <a:lumOff val="35000"/>
                </a:schemeClr>
              </a:solidFill>
              <a:latin typeface="+mn-lt"/>
              <a:cs typeface="+mn-cs"/>
            </a:endParaRPr>
          </a:p>
        </p:txBody>
      </p:sp>
      <p:sp>
        <p:nvSpPr>
          <p:cNvPr id="7" name="6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2022</a:t>
            </a:r>
            <a:endParaRPr lang="es-ES" sz="3200" i="1" dirty="0">
              <a:solidFill>
                <a:schemeClr val="bg1"/>
              </a:solidFill>
              <a:effectLst>
                <a:outerShdw blurRad="38100" dist="38100" dir="2700000" algn="tl">
                  <a:srgbClr val="000000">
                    <a:alpha val="43137"/>
                  </a:srgbClr>
                </a:outerShdw>
              </a:effectLst>
            </a:endParaRP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64622"/>
            <a:ext cx="803772" cy="947763"/>
          </a:xfrm>
          <a:prstGeom prst="rect">
            <a:avLst/>
          </a:prstGeom>
        </p:spPr>
      </p:pic>
      <p:sp>
        <p:nvSpPr>
          <p:cNvPr id="9" name="Rectángulo 8"/>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1" name="Imagen 2" descr="cid:image002.png@01D378C5.12CA13C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número de diapositiva 5"/>
          <p:cNvSpPr>
            <a:spLocks noGrp="1"/>
          </p:cNvSpPr>
          <p:nvPr>
            <p:ph type="sldNum" sz="quarter" idx="12"/>
          </p:nvPr>
        </p:nvSpPr>
        <p:spPr/>
        <p:txBody>
          <a:bodyPr/>
          <a:lstStyle/>
          <a:p>
            <a:fld id="{B23EB41E-E3FA-4A1B-829D-5C9D97006293}" type="slidenum">
              <a:rPr lang="es-ES" smtClean="0"/>
              <a:pPr/>
              <a:t>8</a:t>
            </a:fld>
            <a:endParaRPr lang="es-ES"/>
          </a:p>
        </p:txBody>
      </p:sp>
      <p:sp>
        <p:nvSpPr>
          <p:cNvPr id="12"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8</a:t>
            </a:fld>
            <a:endParaRPr lang="es-ES" sz="2000" b="1" dirty="0">
              <a:effectLst>
                <a:outerShdw blurRad="38100" dist="38100" dir="2700000" algn="tl">
                  <a:srgbClr val="000000">
                    <a:alpha val="43137"/>
                  </a:srgbClr>
                </a:outerShdw>
              </a:effectLst>
            </a:endParaRPr>
          </a:p>
        </p:txBody>
      </p:sp>
      <p:graphicFrame>
        <p:nvGraphicFramePr>
          <p:cNvPr id="13" name="Tabla 12">
            <a:extLst>
              <a:ext uri="{FF2B5EF4-FFF2-40B4-BE49-F238E27FC236}">
                <a16:creationId xmlns:a16="http://schemas.microsoft.com/office/drawing/2014/main" id="{42075BE6-AE9E-4869-9830-A95CE02BC2F5}"/>
              </a:ext>
            </a:extLst>
          </p:cNvPr>
          <p:cNvGraphicFramePr>
            <a:graphicFrameLocks noGrp="1"/>
          </p:cNvGraphicFramePr>
          <p:nvPr>
            <p:extLst/>
          </p:nvPr>
        </p:nvGraphicFramePr>
        <p:xfrm>
          <a:off x="894420" y="3165159"/>
          <a:ext cx="7355160" cy="3092587"/>
        </p:xfrm>
        <a:graphic>
          <a:graphicData uri="http://schemas.openxmlformats.org/drawingml/2006/table">
            <a:tbl>
              <a:tblPr/>
              <a:tblGrid>
                <a:gridCol w="5551064">
                  <a:extLst>
                    <a:ext uri="{9D8B030D-6E8A-4147-A177-3AD203B41FA5}">
                      <a16:colId xmlns:a16="http://schemas.microsoft.com/office/drawing/2014/main" val="3997467077"/>
                    </a:ext>
                  </a:extLst>
                </a:gridCol>
                <a:gridCol w="1804096">
                  <a:extLst>
                    <a:ext uri="{9D8B030D-6E8A-4147-A177-3AD203B41FA5}">
                      <a16:colId xmlns:a16="http://schemas.microsoft.com/office/drawing/2014/main" val="1788113946"/>
                    </a:ext>
                  </a:extLst>
                </a:gridCol>
              </a:tblGrid>
              <a:tr h="334826">
                <a:tc>
                  <a:txBody>
                    <a:bodyPr/>
                    <a:lstStyle/>
                    <a:p>
                      <a:pPr algn="ctr" fontAlgn="b"/>
                      <a:r>
                        <a:rPr lang="es-ES" sz="1500" b="1" i="0" u="none" strike="noStrike">
                          <a:solidFill>
                            <a:srgbClr val="FFFFFF"/>
                          </a:solidFill>
                          <a:effectLst/>
                          <a:latin typeface="Calibri" panose="020F0502020204030204" pitchFamily="34" charset="0"/>
                        </a:rPr>
                        <a:t>DETALLE</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ES" sz="1500" b="1" i="0" u="none" strike="noStrike">
                          <a:solidFill>
                            <a:srgbClr val="FFFFFF"/>
                          </a:solidFill>
                          <a:effectLst/>
                          <a:latin typeface="Calibri" panose="020F0502020204030204" pitchFamily="34" charset="0"/>
                        </a:rPr>
                        <a:t>CRÉDITO</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789206957"/>
                  </a:ext>
                </a:extLst>
              </a:tr>
              <a:tr h="334826">
                <a:tc>
                  <a:txBody>
                    <a:bodyPr/>
                    <a:lstStyle/>
                    <a:p>
                      <a:pPr algn="l" fontAlgn="b"/>
                      <a:r>
                        <a:rPr lang="es-ES" sz="1700" b="1" i="0" u="none" strike="noStrike">
                          <a:solidFill>
                            <a:srgbClr val="FFFFFF"/>
                          </a:solidFill>
                          <a:effectLst/>
                          <a:latin typeface="Calibri" panose="020F0502020204030204" pitchFamily="34" charset="0"/>
                        </a:rPr>
                        <a:t>SUBVENCIÓN FINANCIACIÓN ESTRUCTURAL(GV)</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s-ES" sz="1700" b="0" i="0" u="none" strike="noStrike" dirty="0">
                          <a:solidFill>
                            <a:srgbClr val="000000"/>
                          </a:solidFill>
                          <a:effectLst/>
                          <a:latin typeface="Calibri" panose="020F0502020204030204" pitchFamily="34" charset="0"/>
                        </a:rPr>
                        <a:t>67.577.739,00</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857314"/>
                  </a:ext>
                </a:extLst>
              </a:tr>
              <a:tr h="668506">
                <a:tc>
                  <a:txBody>
                    <a:bodyPr/>
                    <a:lstStyle/>
                    <a:p>
                      <a:pPr algn="l" fontAlgn="b"/>
                      <a:r>
                        <a:rPr lang="es-ES" sz="1700" b="1" i="0" u="none" strike="noStrike" dirty="0">
                          <a:solidFill>
                            <a:srgbClr val="FFFFFF"/>
                          </a:solidFill>
                          <a:effectLst/>
                          <a:latin typeface="Calibri" panose="020F0502020204030204" pitchFamily="34" charset="0"/>
                        </a:rPr>
                        <a:t>CONVENIOS COLABORACIÓN FINANCIACIÓN GASTO CORRIENTE (Deuda</a:t>
                      </a:r>
                      <a:r>
                        <a:rPr lang="es-ES" sz="1700" b="1" i="0" u="none" strike="noStrike" baseline="0" dirty="0">
                          <a:solidFill>
                            <a:srgbClr val="FFFFFF"/>
                          </a:solidFill>
                          <a:effectLst/>
                          <a:latin typeface="Calibri" panose="020F0502020204030204" pitchFamily="34" charset="0"/>
                        </a:rPr>
                        <a:t> histórica)</a:t>
                      </a:r>
                      <a:endParaRPr lang="es-ES" sz="1700" b="1" i="0" u="none" strike="noStrike" dirty="0">
                        <a:solidFill>
                          <a:srgbClr val="FFFFFF"/>
                        </a:solidFill>
                        <a:effectLst/>
                        <a:latin typeface="Calibri" panose="020F0502020204030204" pitchFamily="34" charset="0"/>
                      </a:endParaRP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s-ES" sz="1700" b="0" i="0" u="none" strike="noStrike" dirty="0">
                          <a:solidFill>
                            <a:srgbClr val="000000"/>
                          </a:solidFill>
                          <a:effectLst/>
                          <a:latin typeface="Calibri" panose="020F0502020204030204" pitchFamily="34" charset="0"/>
                        </a:rPr>
                        <a:t>10.269.823,00</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56085"/>
                  </a:ext>
                </a:extLst>
              </a:tr>
              <a:tr h="668506">
                <a:tc>
                  <a:txBody>
                    <a:bodyPr/>
                    <a:lstStyle/>
                    <a:p>
                      <a:pPr algn="l" fontAlgn="b"/>
                      <a:r>
                        <a:rPr lang="es-ES" sz="1700" b="1" i="0" u="none" strike="noStrike" dirty="0">
                          <a:solidFill>
                            <a:srgbClr val="FFFFFF"/>
                          </a:solidFill>
                          <a:effectLst/>
                          <a:latin typeface="Calibri" panose="020F0502020204030204" pitchFamily="34" charset="0"/>
                        </a:rPr>
                        <a:t>COMPENSACIÓN POR COSTES DERIVADOS NORMATIVA EST Y AUT (CNEA)</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s-ES" sz="1700" b="0" i="0" u="none" strike="noStrike" dirty="0">
                          <a:solidFill>
                            <a:srgbClr val="000000"/>
                          </a:solidFill>
                          <a:effectLst/>
                          <a:latin typeface="Calibri" panose="020F0502020204030204" pitchFamily="34" charset="0"/>
                        </a:rPr>
                        <a:t>3.377.182,73</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900966"/>
                  </a:ext>
                </a:extLst>
              </a:tr>
              <a:tr h="417417">
                <a:tc>
                  <a:txBody>
                    <a:bodyPr/>
                    <a:lstStyle/>
                    <a:p>
                      <a:pPr algn="l" fontAlgn="b"/>
                      <a:r>
                        <a:rPr lang="es-ES" sz="1700" b="1" i="0" u="none" strike="noStrike">
                          <a:solidFill>
                            <a:srgbClr val="FFFFFF"/>
                          </a:solidFill>
                          <a:effectLst/>
                          <a:latin typeface="Calibri" panose="020F0502020204030204" pitchFamily="34" charset="0"/>
                        </a:rPr>
                        <a:t>COMPENSACIÓN POR REDUCCIÓN DE TASAS UNIVERSITARIAS</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s-ES" sz="1700" b="0" i="0" u="none" strike="noStrike" dirty="0">
                          <a:solidFill>
                            <a:srgbClr val="000000"/>
                          </a:solidFill>
                          <a:effectLst/>
                          <a:latin typeface="Calibri" panose="020F0502020204030204" pitchFamily="34" charset="0"/>
                        </a:rPr>
                        <a:t>2.500.000,00</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118346"/>
                  </a:ext>
                </a:extLst>
              </a:tr>
              <a:tr h="668506">
                <a:tc>
                  <a:txBody>
                    <a:bodyPr/>
                    <a:lstStyle/>
                    <a:p>
                      <a:pPr algn="l" fontAlgn="b"/>
                      <a:r>
                        <a:rPr lang="es-ES" sz="1700" b="1" i="0" u="none" strike="noStrike">
                          <a:solidFill>
                            <a:srgbClr val="FFFFFF"/>
                          </a:solidFill>
                          <a:effectLst/>
                          <a:latin typeface="Calibri" panose="020F0502020204030204" pitchFamily="34" charset="0"/>
                        </a:rPr>
                        <a:t>SUBVENCIÓN COMPENSACIÓN POR GASTOS FINANCIEROS PRÉSTAMOS(GV)</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s-ES" sz="1700" b="0" i="0" u="none" strike="noStrike" dirty="0">
                          <a:solidFill>
                            <a:srgbClr val="000000"/>
                          </a:solidFill>
                          <a:effectLst/>
                          <a:latin typeface="Calibri" panose="020F0502020204030204" pitchFamily="34" charset="0"/>
                        </a:rPr>
                        <a:t>68.076,00</a:t>
                      </a:r>
                    </a:p>
                  </a:txBody>
                  <a:tcPr marL="5245" marR="5245" marT="52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702834"/>
                  </a:ext>
                </a:extLst>
              </a:tr>
            </a:tbl>
          </a:graphicData>
        </a:graphic>
      </p:graphicFrame>
      <p:sp>
        <p:nvSpPr>
          <p:cNvPr id="14" name="Botón de acción: ir hacia atrás o anterior 13">
            <a:hlinkClick r:id="rId5" action="ppaction://hlinksldjump" highlightClick="1"/>
            <a:extLst>
              <a:ext uri="{FF2B5EF4-FFF2-40B4-BE49-F238E27FC236}">
                <a16:creationId xmlns:a16="http://schemas.microsoft.com/office/drawing/2014/main" id="{19738DED-03A5-4F06-A2EA-F321C050EAF5}"/>
              </a:ext>
            </a:extLst>
          </p:cNvPr>
          <p:cNvSpPr/>
          <p:nvPr/>
        </p:nvSpPr>
        <p:spPr>
          <a:xfrm>
            <a:off x="8686800" y="476672"/>
            <a:ext cx="349696" cy="30188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15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35831" y="281529"/>
            <a:ext cx="7272338" cy="927100"/>
          </a:xfrm>
        </p:spPr>
        <p:txBody>
          <a:bodyPr rtlCol="0">
            <a:normAutofit/>
          </a:bodyPr>
          <a:lstStyle/>
          <a:p>
            <a:pPr algn="l">
              <a:defRPr/>
            </a:pPr>
            <a:r>
              <a:rPr lang="es-ES_tradnl" sz="3600" b="1" dirty="0">
                <a:solidFill>
                  <a:schemeClr val="tx2">
                    <a:lumMod val="40000"/>
                    <a:lumOff val="60000"/>
                  </a:schemeClr>
                </a:solidFill>
                <a:effectLst>
                  <a:outerShdw blurRad="38100" dist="38100" dir="2700000" algn="tl">
                    <a:srgbClr val="000000">
                      <a:alpha val="43137"/>
                    </a:srgbClr>
                  </a:outerShdw>
                </a:effectLst>
              </a:rPr>
              <a:t>Presupuesto Gastos</a:t>
            </a:r>
            <a:endParaRPr lang="es-ES" sz="2400" b="1" dirty="0">
              <a:solidFill>
                <a:schemeClr val="accent2">
                  <a:lumMod val="75000"/>
                </a:schemeClr>
              </a:solidFill>
            </a:endParaRPr>
          </a:p>
        </p:txBody>
      </p:sp>
      <p:graphicFrame>
        <p:nvGraphicFramePr>
          <p:cNvPr id="10" name="9 Tabla"/>
          <p:cNvGraphicFramePr>
            <a:graphicFrameLocks noGrp="1"/>
          </p:cNvGraphicFramePr>
          <p:nvPr>
            <p:extLst/>
          </p:nvPr>
        </p:nvGraphicFramePr>
        <p:xfrm>
          <a:off x="251521" y="944651"/>
          <a:ext cx="8568950" cy="527155"/>
        </p:xfrm>
        <a:graphic>
          <a:graphicData uri="http://schemas.openxmlformats.org/drawingml/2006/table">
            <a:tbl>
              <a:tblPr/>
              <a:tblGrid>
                <a:gridCol w="8568950">
                  <a:extLst>
                    <a:ext uri="{9D8B030D-6E8A-4147-A177-3AD203B41FA5}">
                      <a16:colId xmlns:a16="http://schemas.microsoft.com/office/drawing/2014/main" val="20000"/>
                    </a:ext>
                  </a:extLst>
                </a:gridCol>
              </a:tblGrid>
              <a:tr h="527155">
                <a:tc>
                  <a:txBody>
                    <a:bodyPr/>
                    <a:lstStyle/>
                    <a:p>
                      <a:pPr algn="ctr" fontAlgn="ctr"/>
                      <a:r>
                        <a:rPr lang="es-ES" sz="1800" b="1" i="0" u="none" strike="noStrike" dirty="0">
                          <a:solidFill>
                            <a:srgbClr val="FF0000"/>
                          </a:solidFill>
                          <a:effectLst>
                            <a:outerShdw blurRad="38100" dist="38100" dir="2700000" algn="tl">
                              <a:srgbClr val="000000">
                                <a:alpha val="43137"/>
                              </a:srgbClr>
                            </a:outerShdw>
                          </a:effectLst>
                          <a:latin typeface="Palatino Linotype" pitchFamily="18" charset="0"/>
                        </a:rPr>
                        <a:t>           CUADRO COMPARATIVO DEL PRESUPUESTO 2020-2021</a:t>
                      </a:r>
                    </a:p>
                  </a:txBody>
                  <a:tcPr marL="8185" marR="8185" marT="818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6 Rectángulo"/>
          <p:cNvSpPr/>
          <p:nvPr/>
        </p:nvSpPr>
        <p:spPr>
          <a:xfrm>
            <a:off x="0" y="-27384"/>
            <a:ext cx="9144000" cy="584775"/>
          </a:xfrm>
          <a:prstGeom prst="rect">
            <a:avLst/>
          </a:prstGeom>
          <a:solidFill>
            <a:schemeClr val="bg1">
              <a:lumMod val="95000"/>
            </a:schemeClr>
          </a:solidFill>
        </p:spPr>
        <p:txBody>
          <a:bodyPr wrap="square">
            <a:spAutoFit/>
          </a:bodyPr>
          <a:lstStyle/>
          <a:p>
            <a:pPr algn="r"/>
            <a:r>
              <a:rPr lang="es-ES" sz="3200" b="1" i="1" dirty="0">
                <a:ln w="50800"/>
                <a:solidFill>
                  <a:schemeClr val="bg1"/>
                </a:solidFill>
                <a:effectLst>
                  <a:outerShdw blurRad="38100" dist="38100" dir="2700000" algn="tl">
                    <a:srgbClr val="000000">
                      <a:alpha val="43137"/>
                    </a:srgbClr>
                  </a:outerShdw>
                </a:effectLst>
              </a:rPr>
              <a:t>Proyecto Presupuesto 2022</a:t>
            </a:r>
            <a:endParaRPr lang="es-ES" sz="3200" i="1" dirty="0">
              <a:solidFill>
                <a:schemeClr val="bg1"/>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8640"/>
            <a:ext cx="720080" cy="849078"/>
          </a:xfrm>
          <a:prstGeom prst="rect">
            <a:avLst/>
          </a:prstGeom>
        </p:spPr>
      </p:pic>
      <p:sp>
        <p:nvSpPr>
          <p:cNvPr id="11" name="Rectángulo 10"/>
          <p:cNvSpPr/>
          <p:nvPr/>
        </p:nvSpPr>
        <p:spPr>
          <a:xfrm>
            <a:off x="0" y="6577517"/>
            <a:ext cx="9144000" cy="2804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GERENCIA .- Servicio de Gestión Presupuestaria y Patrimonial</a:t>
            </a:r>
          </a:p>
        </p:txBody>
      </p:sp>
      <p:pic>
        <p:nvPicPr>
          <p:cNvPr id="12" name="Imagen 2" descr="cid:image002.png@01D378C5.12CA13C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56376" y="6181343"/>
            <a:ext cx="1251910" cy="39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arcador de número de diapositiva 12"/>
          <p:cNvSpPr>
            <a:spLocks noGrp="1"/>
          </p:cNvSpPr>
          <p:nvPr>
            <p:ph type="sldNum" sz="quarter" idx="12"/>
          </p:nvPr>
        </p:nvSpPr>
        <p:spPr/>
        <p:txBody>
          <a:bodyPr/>
          <a:lstStyle/>
          <a:p>
            <a:fld id="{B23EB41E-E3FA-4A1B-829D-5C9D97006293}" type="slidenum">
              <a:rPr lang="es-ES" smtClean="0"/>
              <a:pPr/>
              <a:t>9</a:t>
            </a:fld>
            <a:endParaRPr lang="es-ES"/>
          </a:p>
        </p:txBody>
      </p:sp>
      <p:sp>
        <p:nvSpPr>
          <p:cNvPr id="14" name="Marcador de número de diapositiva 8"/>
          <p:cNvSpPr txBox="1">
            <a:spLocks/>
          </p:cNvSpPr>
          <p:nvPr/>
        </p:nvSpPr>
        <p:spPr>
          <a:xfrm>
            <a:off x="29886" y="6165304"/>
            <a:ext cx="581674" cy="365125"/>
          </a:xfrm>
          <a:prstGeom prst="rect">
            <a:avLst/>
          </a:prstGeom>
        </p:spPr>
        <p:txBody>
          <a:bodyPr vert="horz" lIns="91440" tIns="45720" rIns="91440" bIns="45720" rtlCol="0" anchor="ctr"/>
          <a:lstStyle>
            <a:defPPr>
              <a:defRPr lang="es-E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defRPr/>
            </a:pPr>
            <a:fld id="{38422515-F585-40FE-B4D1-E9273692928E}" type="slidenum">
              <a:rPr lang="es-ES" sz="2000" b="1" smtClean="0">
                <a:effectLst>
                  <a:outerShdw blurRad="38100" dist="38100" dir="2700000" algn="tl">
                    <a:srgbClr val="000000">
                      <a:alpha val="43137"/>
                    </a:srgbClr>
                  </a:outerShdw>
                </a:effectLst>
              </a:rPr>
              <a:pPr algn="l">
                <a:defRPr/>
              </a:pPr>
              <a:t>9</a:t>
            </a:fld>
            <a:endParaRPr lang="es-ES" sz="2000" b="1" dirty="0">
              <a:effectLst>
                <a:outerShdw blurRad="38100" dist="38100" dir="2700000" algn="tl">
                  <a:srgbClr val="000000">
                    <a:alpha val="43137"/>
                  </a:srgbClr>
                </a:outerShdw>
              </a:effectLst>
            </a:endParaRPr>
          </a:p>
        </p:txBody>
      </p:sp>
      <p:graphicFrame>
        <p:nvGraphicFramePr>
          <p:cNvPr id="5" name="Tabla 4">
            <a:extLst>
              <a:ext uri="{FF2B5EF4-FFF2-40B4-BE49-F238E27FC236}">
                <a16:creationId xmlns:a16="http://schemas.microsoft.com/office/drawing/2014/main" id="{B4BC6A7F-1987-477C-AD42-447DDE678D27}"/>
              </a:ext>
            </a:extLst>
          </p:cNvPr>
          <p:cNvGraphicFramePr>
            <a:graphicFrameLocks noGrp="1"/>
          </p:cNvGraphicFramePr>
          <p:nvPr>
            <p:extLst/>
          </p:nvPr>
        </p:nvGraphicFramePr>
        <p:xfrm>
          <a:off x="395537" y="1646818"/>
          <a:ext cx="8291263" cy="3331246"/>
        </p:xfrm>
        <a:graphic>
          <a:graphicData uri="http://schemas.openxmlformats.org/drawingml/2006/table">
            <a:tbl>
              <a:tblPr/>
              <a:tblGrid>
                <a:gridCol w="4367036">
                  <a:extLst>
                    <a:ext uri="{9D8B030D-6E8A-4147-A177-3AD203B41FA5}">
                      <a16:colId xmlns:a16="http://schemas.microsoft.com/office/drawing/2014/main" val="3505101804"/>
                    </a:ext>
                  </a:extLst>
                </a:gridCol>
                <a:gridCol w="1420051">
                  <a:extLst>
                    <a:ext uri="{9D8B030D-6E8A-4147-A177-3AD203B41FA5}">
                      <a16:colId xmlns:a16="http://schemas.microsoft.com/office/drawing/2014/main" val="2838221808"/>
                    </a:ext>
                  </a:extLst>
                </a:gridCol>
                <a:gridCol w="1404782">
                  <a:extLst>
                    <a:ext uri="{9D8B030D-6E8A-4147-A177-3AD203B41FA5}">
                      <a16:colId xmlns:a16="http://schemas.microsoft.com/office/drawing/2014/main" val="4999433"/>
                    </a:ext>
                  </a:extLst>
                </a:gridCol>
                <a:gridCol w="1099394">
                  <a:extLst>
                    <a:ext uri="{9D8B030D-6E8A-4147-A177-3AD203B41FA5}">
                      <a16:colId xmlns:a16="http://schemas.microsoft.com/office/drawing/2014/main" val="577881995"/>
                    </a:ext>
                  </a:extLst>
                </a:gridCol>
              </a:tblGrid>
              <a:tr h="192733">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PRESUPUESTO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PRESUPUESTO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PRESUPUESTO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extLst>
                  <a:ext uri="{0D108BD9-81ED-4DB2-BD59-A6C34878D82A}">
                    <a16:rowId xmlns:a16="http://schemas.microsoft.com/office/drawing/2014/main" val="2068877102"/>
                  </a:ext>
                </a:extLst>
              </a:tr>
              <a:tr h="192733">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INICIAL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INICIAL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VARIACION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extLst>
                  <a:ext uri="{0D108BD9-81ED-4DB2-BD59-A6C34878D82A}">
                    <a16:rowId xmlns:a16="http://schemas.microsoft.com/office/drawing/2014/main" val="1963440396"/>
                  </a:ext>
                </a:extLst>
              </a:tr>
              <a:tr h="192733">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GASTOS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s-ES" sz="1400" b="1" i="0" u="none" strike="noStrike">
                          <a:solidFill>
                            <a:srgbClr val="FFFFFF"/>
                          </a:solidFill>
                          <a:effectLst/>
                          <a:latin typeface="Calibri" panose="020F0502020204030204" pitchFamily="34" charset="0"/>
                          <a:cs typeface="Calibri" panose="020F0502020204030204" pitchFamily="34" charset="0"/>
                        </a:rPr>
                        <a:t>2022/2021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46141231"/>
                  </a:ext>
                </a:extLst>
              </a:tr>
              <a:tr h="28484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1: Gastos de Personal</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66.597.149,30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69.423.437,37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45344"/>
                  </a:ext>
                </a:extLst>
              </a:tr>
              <a:tr h="28484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2: Compra de Bienes y </a:t>
                      </a:r>
                      <a:r>
                        <a:rPr lang="es-ES" sz="1400" b="0" i="0" u="none" strike="noStrike" dirty="0" err="1">
                          <a:effectLst/>
                          <a:latin typeface="Calibri" panose="020F0502020204030204" pitchFamily="34" charset="0"/>
                          <a:cs typeface="Calibri" panose="020F0502020204030204" pitchFamily="34" charset="0"/>
                          <a:hlinkClick r:id="" action="ppaction://noaction"/>
                        </a:rPr>
                        <a:t>Gts.de</a:t>
                      </a:r>
                      <a:r>
                        <a:rPr lang="es-ES" sz="1400" b="0" i="0" u="none" strike="noStrike" dirty="0">
                          <a:effectLst/>
                          <a:latin typeface="Calibri" panose="020F0502020204030204" pitchFamily="34" charset="0"/>
                          <a:cs typeface="Calibri" panose="020F0502020204030204" pitchFamily="34" charset="0"/>
                          <a:hlinkClick r:id="" action="ppaction://noaction"/>
                        </a:rPr>
                        <a:t> Funcionamiento</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25.786.830,15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27.401.024,05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949162"/>
                  </a:ext>
                </a:extLst>
              </a:tr>
              <a:tr h="28484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3: Gastos Financieros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146.145,80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73.137,83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-49,96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067860"/>
                  </a:ext>
                </a:extLst>
              </a:tr>
              <a:tr h="28484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4: Transferencias Corrientes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5.358.624,28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7.679.986,89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43,32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75760"/>
                  </a:ext>
                </a:extLst>
              </a:tr>
              <a:tr h="284848">
                <a:tc>
                  <a:txBody>
                    <a:bodyPr/>
                    <a:lstStyle/>
                    <a:p>
                      <a:pPr algn="l" fontAlgn="b"/>
                      <a:r>
                        <a:rPr lang="es-ES" sz="1400" b="0" i="0" u="none" strike="noStrike" dirty="0">
                          <a:effectLst/>
                          <a:latin typeface="Calibri" panose="020F0502020204030204" pitchFamily="34" charset="0"/>
                          <a:cs typeface="Calibri" panose="020F0502020204030204" pitchFamily="34" charset="0"/>
                        </a:rPr>
                        <a:t>Capítulo 5: Fondo</a:t>
                      </a:r>
                      <a:r>
                        <a:rPr lang="es-ES" sz="1400" b="0" i="0" u="none" strike="noStrike" baseline="0" dirty="0">
                          <a:effectLst/>
                          <a:latin typeface="Calibri" panose="020F0502020204030204" pitchFamily="34" charset="0"/>
                          <a:cs typeface="Calibri" panose="020F0502020204030204" pitchFamily="34" charset="0"/>
                        </a:rPr>
                        <a:t> de Contingencias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211.400,00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551374"/>
                  </a:ext>
                </a:extLst>
              </a:tr>
              <a:tr h="28484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6: Inversiones Reales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9.174.848,21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ES" sz="1400" b="0" i="0" u="none" strike="noStrike">
                          <a:effectLst/>
                          <a:latin typeface="Calibri" panose="020F0502020204030204" pitchFamily="34" charset="0"/>
                          <a:cs typeface="Calibri" panose="020F0502020204030204" pitchFamily="34" charset="0"/>
                        </a:rPr>
                        <a:t>     14.037.807,86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400" b="0" i="0" u="none" strike="noStrike">
                          <a:effectLst/>
                          <a:latin typeface="Calibri" panose="020F0502020204030204" pitchFamily="34" charset="0"/>
                          <a:cs typeface="Calibri" panose="020F0502020204030204" pitchFamily="34" charset="0"/>
                        </a:rPr>
                        <a:t>53,00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340473"/>
                  </a:ext>
                </a:extLst>
              </a:tr>
              <a:tr h="0">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7: Transferencias de Capital</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33.000,00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33.000,00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590091"/>
                  </a:ext>
                </a:extLst>
              </a:tr>
              <a:tr h="192733">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8: Activos Financieros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2.000,00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2.000,00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409147"/>
                  </a:ext>
                </a:extLst>
              </a:tr>
              <a:tr h="284848">
                <a:tc>
                  <a:txBody>
                    <a:bodyPr/>
                    <a:lstStyle/>
                    <a:p>
                      <a:pPr algn="l" fontAlgn="b"/>
                      <a:r>
                        <a:rPr lang="es-ES" sz="1400" b="0" i="0" u="none" strike="noStrike" dirty="0">
                          <a:effectLst/>
                          <a:latin typeface="Calibri" panose="020F0502020204030204" pitchFamily="34" charset="0"/>
                          <a:cs typeface="Calibri" panose="020F0502020204030204" pitchFamily="34" charset="0"/>
                          <a:hlinkClick r:id="" action="ppaction://noaction"/>
                        </a:rPr>
                        <a:t>Capítulo 9: Pasivos Financieros</a:t>
                      </a:r>
                      <a:endParaRPr lang="es-ES" sz="1400" b="0" i="0" u="none" strike="noStrike" dirty="0">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1.974.283,90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400" b="0" i="0" u="none" strike="noStrike">
                          <a:effectLst/>
                          <a:latin typeface="Calibri" panose="020F0502020204030204" pitchFamily="34" charset="0"/>
                          <a:cs typeface="Calibri" panose="020F0502020204030204" pitchFamily="34" charset="0"/>
                        </a:rPr>
                        <a:t>         1.801.157,38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1400" b="0" i="0" u="none" strike="noStrike">
                          <a:effectLst/>
                          <a:latin typeface="Calibri" panose="020F0502020204030204" pitchFamily="34" charset="0"/>
                          <a:cs typeface="Calibri" panose="020F0502020204030204" pitchFamily="34" charset="0"/>
                        </a:rPr>
                        <a:t>-8,77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963638"/>
                  </a:ext>
                </a:extLst>
              </a:tr>
              <a:tr h="192733">
                <a:tc>
                  <a:txBody>
                    <a:bodyPr/>
                    <a:lstStyle/>
                    <a:p>
                      <a:pPr algn="ctr" fontAlgn="b"/>
                      <a:r>
                        <a:rPr lang="es-ES" sz="1400" b="1" i="0" u="none" strike="noStrike" dirty="0">
                          <a:solidFill>
                            <a:srgbClr val="FFFFFF"/>
                          </a:solidFill>
                          <a:effectLst/>
                          <a:latin typeface="Calibri" panose="020F0502020204030204" pitchFamily="34" charset="0"/>
                          <a:cs typeface="Calibri" panose="020F0502020204030204" pitchFamily="34" charset="0"/>
                        </a:rPr>
                        <a:t>TOTAL GASTOS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1400" b="1" i="0" u="none" strike="noStrike">
                          <a:solidFill>
                            <a:srgbClr val="FFFFFF"/>
                          </a:solidFill>
                          <a:effectLst/>
                          <a:latin typeface="Calibri" panose="020F0502020204030204" pitchFamily="34" charset="0"/>
                          <a:cs typeface="Calibri" panose="020F0502020204030204" pitchFamily="34" charset="0"/>
                        </a:rPr>
                        <a:t>109.284.281,64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s-ES" sz="1400" b="1" i="0" u="none" strike="noStrike">
                          <a:solidFill>
                            <a:srgbClr val="FFFFFF"/>
                          </a:solidFill>
                          <a:effectLst/>
                          <a:latin typeface="Calibri" panose="020F0502020204030204" pitchFamily="34" charset="0"/>
                          <a:cs typeface="Calibri" panose="020F0502020204030204" pitchFamily="34" charset="0"/>
                        </a:rPr>
                        <a:t>120.451.551,38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s-ES" sz="1400" b="1" i="0" u="none" strike="noStrike" dirty="0">
                          <a:solidFill>
                            <a:srgbClr val="FFFFFF"/>
                          </a:solidFill>
                          <a:effectLst/>
                          <a:latin typeface="Calibri" panose="020F0502020204030204" pitchFamily="34" charset="0"/>
                          <a:cs typeface="Calibri" panose="020F0502020204030204" pitchFamily="34" charset="0"/>
                        </a:rPr>
                        <a:t>10,22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558699582"/>
                  </a:ext>
                </a:extLst>
              </a:tr>
            </a:tbl>
          </a:graphicData>
        </a:graphic>
      </p:graphicFrame>
      <p:sp>
        <p:nvSpPr>
          <p:cNvPr id="3" name="Botón de acción: ir hacia delante o siguiente 2">
            <a:hlinkClick r:id="" action="ppaction://noaction" highlightClick="1"/>
            <a:extLst>
              <a:ext uri="{FF2B5EF4-FFF2-40B4-BE49-F238E27FC236}">
                <a16:creationId xmlns:a16="http://schemas.microsoft.com/office/drawing/2014/main" id="{A483B640-F061-4DC5-B5C5-0C7325342AA5}"/>
              </a:ext>
            </a:extLst>
          </p:cNvPr>
          <p:cNvSpPr/>
          <p:nvPr/>
        </p:nvSpPr>
        <p:spPr>
          <a:xfrm>
            <a:off x="8686800" y="476672"/>
            <a:ext cx="349696" cy="18749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9601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19923</TotalTime>
  <Words>3704</Words>
  <Application>Microsoft Office PowerPoint</Application>
  <PresentationFormat>Presentación en pantalla (4:3)</PresentationFormat>
  <Paragraphs>992</Paragraphs>
  <Slides>70</Slides>
  <Notes>47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70</vt:i4>
      </vt:variant>
    </vt:vector>
  </HeadingPairs>
  <TitlesOfParts>
    <vt:vector size="80" baseType="lpstr">
      <vt:lpstr>Arial</vt:lpstr>
      <vt:lpstr>Calibri</vt:lpstr>
      <vt:lpstr>Cambria</vt:lpstr>
      <vt:lpstr>Courier New</vt:lpstr>
      <vt:lpstr>Felix Titling</vt:lpstr>
      <vt:lpstr>Palatino Linotype</vt:lpstr>
      <vt:lpstr>Times New Roman</vt:lpstr>
      <vt:lpstr>Wingdings</vt:lpstr>
      <vt:lpstr>Wingdings 2</vt:lpstr>
      <vt:lpstr>Tema de Office</vt:lpstr>
      <vt:lpstr>Presentación de PowerPoint</vt:lpstr>
      <vt:lpstr>Presentación de PowerPoint</vt:lpstr>
      <vt:lpstr>Presentación de PowerPoint</vt:lpstr>
      <vt:lpstr>Presentación de PowerPoint</vt:lpstr>
      <vt:lpstr>Características</vt:lpstr>
      <vt:lpstr>Presentación de PowerPoint</vt:lpstr>
      <vt:lpstr>Presupuesto Ingresos</vt:lpstr>
      <vt:lpstr>Criterios  adoptados en el Presupuesto de Ingresos</vt:lpstr>
      <vt:lpstr>Presupuesto Gastos</vt:lpstr>
      <vt:lpstr>Presentación de PowerPoint</vt:lpstr>
      <vt:lpstr>Plan Estratégico ODS 2022</vt:lpstr>
      <vt:lpstr>Presentación de PowerPoint</vt:lpstr>
      <vt:lpstr>Presentación de PowerPoint</vt:lpstr>
      <vt:lpstr>Tramitación de Documentos Contables Gestor Expedientes UMH</vt:lpstr>
      <vt:lpstr>Introducción</vt:lpstr>
      <vt:lpstr>Introducción</vt:lpstr>
      <vt:lpstr>Objetivo: Buenas prácticas</vt:lpstr>
      <vt:lpstr>Esquema Funcionamiento</vt:lpstr>
      <vt:lpstr>Ventajas</vt:lpstr>
      <vt:lpstr>Presentación de PowerPoint</vt:lpstr>
      <vt:lpstr>RELACIÓN DE PUESTOS DE TRABAJO PAS</vt:lpstr>
      <vt:lpstr>El actual Servicio de Comunicación, pasa a denominarse Servicio De Comunicación, Marketing y Atención al Estudiantado El actual Servicio Personal Docente e Investigador y de Gestión Económica de los Recursos Humanos, pasa a denominarse Servicio de Profesorado, Nómina y Seguridad Social</vt:lpstr>
      <vt:lpstr>Presentación de PowerPoint</vt:lpstr>
      <vt:lpstr>Presentación de PowerPoint</vt:lpstr>
      <vt:lpstr>Presentación de PowerPoint</vt:lpstr>
      <vt:lpstr>LEY 4/2021, de 16 de abril, de la Generalitat,  de la Función Pública Valenciana, publicada en abril</vt:lpstr>
      <vt:lpstr>MODIFICA CÓMO SE HA DE ACTUAR UNA VEZ FINALIZADOS LOS PROCESOS DE SELECCIÓN (ART. 114.12)</vt:lpstr>
      <vt:lpstr>Los puestos de trabajo ofertados al personal de nuevo ingreso precisarán de la realización de concurso previo entre quienes ya tuvieran la condición de funcionarias o funcionarios de carrera</vt:lpstr>
      <vt:lpstr>Trataremos en mesa de negociación del día 18 de enero, el concurso de traslados a convocar para la adjudicación de las plazas que están incluidas en las convocatorias de acceso a la escala administrativa</vt:lpstr>
      <vt:lpstr>Y modifica los requisitos de participación en las diferentes convocatorias de provisión de puestos</vt:lpstr>
      <vt:lpstr>Presentación de PowerPoint</vt:lpstr>
      <vt:lpstr>Presentación de PowerPoint</vt:lpstr>
      <vt:lpstr>OFERTA DE EMPLEO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APROBACIÓN DE LA OFERTA ADICIONAL DE ESTABILIZACIÓN CONLLEVA LA MODIFICACIÓN DE LAS OFERTAS POR TURNO LIBRE DE LAS ANUALIDADES 2019, 2020 Y 2021</vt:lpstr>
      <vt:lpstr>Presentación de PowerPoint</vt:lpstr>
      <vt:lpstr>Presentación de PowerPoint</vt:lpstr>
      <vt:lpstr>ORDENACIÓN DE PROCEDIMIENTOS</vt:lpstr>
      <vt:lpstr>Presentación de PowerPoint</vt:lpstr>
      <vt:lpstr>Presentación de PowerPoint</vt:lpstr>
      <vt:lpstr>ACTUACIONES A LLEVAR A CABO DURANTE EL PRIMER TRIMESTRE DEL AÑO</vt:lpstr>
      <vt:lpstr>NORMATIVA DE TELETRABAJO</vt:lpstr>
      <vt:lpstr>Modificación de la Normativa de sistemas y régimen de incorporación de personal y bolsas de trabajo</vt:lpstr>
      <vt:lpstr>Presentación de PowerPoint</vt:lpstr>
      <vt:lpstr>Modificación que se propone es la incorporación directamente en su condición de funcionario interino </vt:lpstr>
      <vt:lpstr>Transcurridos tres años desde el nombramiento del personal funcionario interino se producirá el fin de la relación de interinidad, y la vacante solo podrá ser ocupada por personal funcionario de carrera, salvo que el correspondiente proceso selectivo quede desierto, en cuyo caso se podrá efectuar otro nombramiento de personal funcionario interino</vt:lpstr>
      <vt:lpstr>Presentación de PowerPoint</vt:lpstr>
      <vt:lpstr>CAMPUS DE ALTEA  PRINCIPALES ACTUACIONES DE  INFRAESTRUCTURAS </vt:lpstr>
      <vt:lpstr>CAMPUS DE ALTEA-EDIFICIO MASCARAT</vt:lpstr>
      <vt:lpstr>Presentación de PowerPoint</vt:lpstr>
      <vt:lpstr>      CAMPUS DE SANT JOAN D’ALACANT    </vt:lpstr>
      <vt:lpstr>      CAMPUS DE SANT JOAN D’ALACANT    </vt:lpstr>
      <vt:lpstr>CAMPUS DE ELCHE  PRINCIPALES ACTUACIONES DE  INFRAESTRUCTURAS</vt:lpstr>
      <vt:lpstr>CAMPUS DE ELCHE  PRINCIPALES ACTUACIONES DE  INFRAESTRUCTURAS</vt:lpstr>
      <vt:lpstr>Presentación de PowerPoint</vt:lpstr>
      <vt:lpstr>Presentación de PowerPoint</vt:lpstr>
      <vt:lpstr>Presentación de PowerPoint</vt:lpstr>
      <vt:lpstr>Presentación de PowerPoint</vt:lpstr>
      <vt:lpstr>CAMPUS DE DESAMPARADOS  PRINCIPALES ACTUACIONES DE  INFRAESTRUCTURAS </vt:lpstr>
      <vt:lpstr> OTRAS ACTUACIONES DE AMBITO GENERAL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Martinez Lopez, Ana Maria</dc:creator>
  <cp:lastModifiedBy>Muñoz Hinarejos, Ana</cp:lastModifiedBy>
  <cp:revision>1545</cp:revision>
  <cp:lastPrinted>2021-04-26T11:00:20Z</cp:lastPrinted>
  <dcterms:created xsi:type="dcterms:W3CDTF">2011-04-01T10:52:45Z</dcterms:created>
  <dcterms:modified xsi:type="dcterms:W3CDTF">2021-12-21T14:07:37Z</dcterms:modified>
</cp:coreProperties>
</file>